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33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E55E746-99AB-482E-BAB8-FB4F2B3F4C91}" v="98" dt="2022-11-16T14:23:02.958"/>
    <p1510:client id="{3BA0D230-C853-4667-83F9-D85E65BD4B24}" v="2" dt="2021-08-19T16:32:24.566"/>
    <p1510:client id="{5A0AAAB8-49A6-F942-A54D-C6F3E5FF3A63}" v="89" dt="2021-07-13T17:54:45.232"/>
    <p1510:client id="{60CA2396-5F02-4B30-A517-32B72B7318E5}" v="30" dt="2022-11-15T15:38:29.658"/>
    <p1510:client id="{66E88A04-8D0E-4164-AD30-787D9B966E23}" v="124" dt="2022-11-16T15:20:02.599"/>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8FD1FA30-2A33-4725-AA15-F3B15FC13153}" v="122" dt="2022-11-30T23:12:23.974"/>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B2D87B7-0D61-43EC-A7BB-806AC10221BD}" v="842" dt="2022-11-30T22:50:34.516"/>
    <p1510:client id="{CC69BAD0-B878-4D5F-9EDC-F1CFB63E14B5}" v="190" dt="2021-08-18T18:06:57.811"/>
    <p1510:client id="{E41D332E-8154-4523-B901-11A0EC50CD47}" v="628" dt="2022-11-28T13:24:30.74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F40E81-5BF2-4D55-9493-308DE1A94315}" type="doc">
      <dgm:prSet loTypeId="urn:microsoft.com/office/officeart/2005/8/layout/process1" loCatId="process" qsTypeId="urn:microsoft.com/office/officeart/2005/8/quickstyle/simple1" qsCatId="simple" csTypeId="urn:microsoft.com/office/officeart/2005/8/colors/accent1_2" csCatId="accent1" phldr="1"/>
      <dgm:spPr/>
    </dgm:pt>
    <dgm:pt modelId="{F3715115-40DF-4DF5-AAC4-9EA06FEDE464}">
      <dgm:prSet phldr="0"/>
      <dgm:spPr/>
      <dgm:t>
        <a:bodyPr/>
        <a:lstStyle/>
        <a:p>
          <a:pPr rtl="0"/>
          <a:r>
            <a:rPr lang="tr-TR" dirty="0" err="1"/>
            <a:t>SpaceX</a:t>
          </a:r>
          <a:r>
            <a:rPr lang="tr-TR" dirty="0"/>
            <a:t> Rest API </a:t>
          </a:r>
          <a:r>
            <a:rPr lang="tr-TR" dirty="0" err="1"/>
            <a:t>call</a:t>
          </a:r>
          <a:endParaRPr lang="tr-TR" dirty="0">
            <a:latin typeface="Calibri Light" panose="020F0302020204030204"/>
          </a:endParaRPr>
        </a:p>
      </dgm:t>
    </dgm:pt>
    <dgm:pt modelId="{B7245D7A-571B-4B4E-A5F9-D67BC907D185}" type="parTrans" cxnId="{FF91EA1C-D6B3-4074-A387-4EB21E148448}">
      <dgm:prSet/>
      <dgm:spPr/>
    </dgm:pt>
    <dgm:pt modelId="{FD10867F-67BE-49DB-8133-62AB74E7AEC4}" type="sibTrans" cxnId="{FF91EA1C-D6B3-4074-A387-4EB21E148448}">
      <dgm:prSet/>
      <dgm:spPr/>
      <dgm:t>
        <a:bodyPr/>
        <a:lstStyle/>
        <a:p>
          <a:endParaRPr lang="tr-TR"/>
        </a:p>
      </dgm:t>
    </dgm:pt>
    <dgm:pt modelId="{258DF853-1653-4BE8-B72C-970B47BCC9AE}">
      <dgm:prSet phldr="0"/>
      <dgm:spPr/>
      <dgm:t>
        <a:bodyPr/>
        <a:lstStyle/>
        <a:p>
          <a:pPr algn="l" rtl="0"/>
          <a:r>
            <a:rPr lang="tr-TR" dirty="0" err="1"/>
            <a:t>Make</a:t>
          </a:r>
          <a:r>
            <a:rPr lang="tr-TR" dirty="0"/>
            <a:t> </a:t>
          </a:r>
          <a:r>
            <a:rPr lang="tr-TR" dirty="0" err="1">
              <a:latin typeface="Calibri Light" panose="020F0302020204030204"/>
            </a:rPr>
            <a:t>Dataframe</a:t>
          </a:r>
          <a:r>
            <a:rPr lang="tr-TR" dirty="0">
              <a:latin typeface="Calibri Light" panose="020F0302020204030204"/>
            </a:rPr>
            <a:t> </a:t>
          </a:r>
          <a:r>
            <a:rPr lang="tr-TR" dirty="0" err="1">
              <a:latin typeface="Calibri Light" panose="020F0302020204030204"/>
            </a:rPr>
            <a:t>from</a:t>
          </a:r>
          <a:r>
            <a:rPr lang="tr-TR" dirty="0"/>
            <a:t> JSON</a:t>
          </a:r>
          <a:endParaRPr lang="tr-TR" dirty="0">
            <a:latin typeface="Calibri Light" panose="020F0302020204030204"/>
          </a:endParaRPr>
        </a:p>
      </dgm:t>
    </dgm:pt>
    <dgm:pt modelId="{DB46FF06-46AC-443F-AC6B-C60BA708914C}" type="parTrans" cxnId="{C6222285-5E56-44A3-8E92-00965702DC16}">
      <dgm:prSet/>
      <dgm:spPr/>
    </dgm:pt>
    <dgm:pt modelId="{34C90315-BDDC-4133-86BA-3C6562990C56}" type="sibTrans" cxnId="{C6222285-5E56-44A3-8E92-00965702DC16}">
      <dgm:prSet/>
      <dgm:spPr/>
      <dgm:t>
        <a:bodyPr/>
        <a:lstStyle/>
        <a:p>
          <a:endParaRPr lang="tr-TR"/>
        </a:p>
      </dgm:t>
    </dgm:pt>
    <dgm:pt modelId="{22B8FCEF-EEAD-4798-9354-37BC059EAA1D}">
      <dgm:prSet phldr="0"/>
      <dgm:spPr/>
      <dgm:t>
        <a:bodyPr/>
        <a:lstStyle/>
        <a:p>
          <a:pPr rtl="0"/>
          <a:r>
            <a:rPr lang="tr-TR" dirty="0"/>
            <a:t>API returns JSON file</a:t>
          </a:r>
          <a:endParaRPr lang="tr-TR" dirty="0">
            <a:latin typeface="Calibri Light" panose="020F0302020204030204"/>
          </a:endParaRPr>
        </a:p>
      </dgm:t>
    </dgm:pt>
    <dgm:pt modelId="{3D1793EE-2C92-40BC-B4B3-90CB51E4CF14}" type="parTrans" cxnId="{DAB764D0-9D47-4ACF-B0B3-D3CA4E9DA7E6}">
      <dgm:prSet/>
      <dgm:spPr/>
    </dgm:pt>
    <dgm:pt modelId="{FE236E4E-F79B-4865-9B4E-27FFCF940080}" type="sibTrans" cxnId="{DAB764D0-9D47-4ACF-B0B3-D3CA4E9DA7E6}">
      <dgm:prSet/>
      <dgm:spPr/>
      <dgm:t>
        <a:bodyPr/>
        <a:lstStyle/>
        <a:p>
          <a:endParaRPr lang="tr-TR"/>
        </a:p>
      </dgm:t>
    </dgm:pt>
    <dgm:pt modelId="{C15D697D-BDBA-4975-AEB3-1F3C14C27411}">
      <dgm:prSet phldr="0"/>
      <dgm:spPr/>
      <dgm:t>
        <a:bodyPr/>
        <a:lstStyle/>
        <a:p>
          <a:pPr rtl="0"/>
          <a:r>
            <a:rPr lang="tr-TR" dirty="0"/>
            <a:t>Clean Data and export it</a:t>
          </a:r>
          <a:endParaRPr lang="tr-TR" dirty="0">
            <a:latin typeface="Calibri Light" panose="020F0302020204030204"/>
          </a:endParaRPr>
        </a:p>
      </dgm:t>
    </dgm:pt>
    <dgm:pt modelId="{9D77451C-3B60-422F-B098-12C7D9CB34F1}" type="parTrans" cxnId="{C48A77AF-5F85-44B4-9382-D45C33E75A1B}">
      <dgm:prSet/>
      <dgm:spPr/>
    </dgm:pt>
    <dgm:pt modelId="{E3F87F7C-7321-4356-891B-4D86A2A29001}" type="sibTrans" cxnId="{C48A77AF-5F85-44B4-9382-D45C33E75A1B}">
      <dgm:prSet/>
      <dgm:spPr/>
      <dgm:t>
        <a:bodyPr/>
        <a:lstStyle/>
        <a:p>
          <a:endParaRPr lang="tr-TR"/>
        </a:p>
      </dgm:t>
    </dgm:pt>
    <dgm:pt modelId="{4060F02D-AA17-441D-AFDE-11269C9F53F4}" type="pres">
      <dgm:prSet presAssocID="{E5F40E81-5BF2-4D55-9493-308DE1A94315}" presName="Name0" presStyleCnt="0">
        <dgm:presLayoutVars>
          <dgm:dir/>
          <dgm:resizeHandles val="exact"/>
        </dgm:presLayoutVars>
      </dgm:prSet>
      <dgm:spPr/>
    </dgm:pt>
    <dgm:pt modelId="{52889372-711D-4870-A846-E9E0D1FF7FDA}" type="pres">
      <dgm:prSet presAssocID="{F3715115-40DF-4DF5-AAC4-9EA06FEDE464}" presName="node" presStyleLbl="node1" presStyleIdx="0" presStyleCnt="4">
        <dgm:presLayoutVars>
          <dgm:bulletEnabled val="1"/>
        </dgm:presLayoutVars>
      </dgm:prSet>
      <dgm:spPr/>
    </dgm:pt>
    <dgm:pt modelId="{669F4E39-B58B-4976-B476-7B4DF9D5A7B4}" type="pres">
      <dgm:prSet presAssocID="{FD10867F-67BE-49DB-8133-62AB74E7AEC4}" presName="sibTrans" presStyleLbl="sibTrans2D1" presStyleIdx="0" presStyleCnt="3"/>
      <dgm:spPr/>
    </dgm:pt>
    <dgm:pt modelId="{C099A06F-E355-4C21-ADE8-244ACF729FDA}" type="pres">
      <dgm:prSet presAssocID="{FD10867F-67BE-49DB-8133-62AB74E7AEC4}" presName="connectorText" presStyleLbl="sibTrans2D1" presStyleIdx="0" presStyleCnt="3"/>
      <dgm:spPr/>
    </dgm:pt>
    <dgm:pt modelId="{1E5E3CC9-1E0A-4342-8FE9-84A003FB014B}" type="pres">
      <dgm:prSet presAssocID="{22B8FCEF-EEAD-4798-9354-37BC059EAA1D}" presName="node" presStyleLbl="node1" presStyleIdx="1" presStyleCnt="4">
        <dgm:presLayoutVars>
          <dgm:bulletEnabled val="1"/>
        </dgm:presLayoutVars>
      </dgm:prSet>
      <dgm:spPr/>
    </dgm:pt>
    <dgm:pt modelId="{77EEF7EF-C909-46C3-9291-68BF482C7D0C}" type="pres">
      <dgm:prSet presAssocID="{FE236E4E-F79B-4865-9B4E-27FFCF940080}" presName="sibTrans" presStyleLbl="sibTrans2D1" presStyleIdx="1" presStyleCnt="3"/>
      <dgm:spPr/>
    </dgm:pt>
    <dgm:pt modelId="{368A1E15-00B3-4A4A-ADB7-A18005F20FB3}" type="pres">
      <dgm:prSet presAssocID="{FE236E4E-F79B-4865-9B4E-27FFCF940080}" presName="connectorText" presStyleLbl="sibTrans2D1" presStyleIdx="1" presStyleCnt="3"/>
      <dgm:spPr/>
    </dgm:pt>
    <dgm:pt modelId="{A2456CB1-4946-4A6E-A2AF-7E2369C21DC5}" type="pres">
      <dgm:prSet presAssocID="{258DF853-1653-4BE8-B72C-970B47BCC9AE}" presName="node" presStyleLbl="node1" presStyleIdx="2" presStyleCnt="4">
        <dgm:presLayoutVars>
          <dgm:bulletEnabled val="1"/>
        </dgm:presLayoutVars>
      </dgm:prSet>
      <dgm:spPr/>
    </dgm:pt>
    <dgm:pt modelId="{4432125F-A674-4D4B-AC5E-DC442EE67A80}" type="pres">
      <dgm:prSet presAssocID="{34C90315-BDDC-4133-86BA-3C6562990C56}" presName="sibTrans" presStyleLbl="sibTrans2D1" presStyleIdx="2" presStyleCnt="3"/>
      <dgm:spPr/>
    </dgm:pt>
    <dgm:pt modelId="{2A236F1D-7F40-4B7C-AF6D-869E71299484}" type="pres">
      <dgm:prSet presAssocID="{34C90315-BDDC-4133-86BA-3C6562990C56}" presName="connectorText" presStyleLbl="sibTrans2D1" presStyleIdx="2" presStyleCnt="3"/>
      <dgm:spPr/>
    </dgm:pt>
    <dgm:pt modelId="{E3E435BB-08D1-4DA8-AD63-9EB1B77F3240}" type="pres">
      <dgm:prSet presAssocID="{C15D697D-BDBA-4975-AEB3-1F3C14C27411}" presName="node" presStyleLbl="node1" presStyleIdx="3" presStyleCnt="4">
        <dgm:presLayoutVars>
          <dgm:bulletEnabled val="1"/>
        </dgm:presLayoutVars>
      </dgm:prSet>
      <dgm:spPr/>
    </dgm:pt>
  </dgm:ptLst>
  <dgm:cxnLst>
    <dgm:cxn modelId="{0028C718-7655-44C9-9B51-7FC5B73A0F47}" type="presOf" srcId="{34C90315-BDDC-4133-86BA-3C6562990C56}" destId="{4432125F-A674-4D4B-AC5E-DC442EE67A80}" srcOrd="0" destOrd="0" presId="urn:microsoft.com/office/officeart/2005/8/layout/process1"/>
    <dgm:cxn modelId="{FF91EA1C-D6B3-4074-A387-4EB21E148448}" srcId="{E5F40E81-5BF2-4D55-9493-308DE1A94315}" destId="{F3715115-40DF-4DF5-AAC4-9EA06FEDE464}" srcOrd="0" destOrd="0" parTransId="{B7245D7A-571B-4B4E-A5F9-D67BC907D185}" sibTransId="{FD10867F-67BE-49DB-8133-62AB74E7AEC4}"/>
    <dgm:cxn modelId="{4A1EDC41-B80C-44A8-8E6E-D606CF8E86EA}" type="presOf" srcId="{FD10867F-67BE-49DB-8133-62AB74E7AEC4}" destId="{C099A06F-E355-4C21-ADE8-244ACF729FDA}" srcOrd="1" destOrd="0" presId="urn:microsoft.com/office/officeart/2005/8/layout/process1"/>
    <dgm:cxn modelId="{7D586756-4CEA-4095-8F61-9A5967760D0B}" type="presOf" srcId="{E5F40E81-5BF2-4D55-9493-308DE1A94315}" destId="{4060F02D-AA17-441D-AFDE-11269C9F53F4}" srcOrd="0" destOrd="0" presId="urn:microsoft.com/office/officeart/2005/8/layout/process1"/>
    <dgm:cxn modelId="{08DF1D57-F43D-4ABD-9AF5-0D644B108E84}" type="presOf" srcId="{C15D697D-BDBA-4975-AEB3-1F3C14C27411}" destId="{E3E435BB-08D1-4DA8-AD63-9EB1B77F3240}" srcOrd="0" destOrd="0" presId="urn:microsoft.com/office/officeart/2005/8/layout/process1"/>
    <dgm:cxn modelId="{A18E5057-8386-4AB0-BFA6-18E3E1EE2FBF}" type="presOf" srcId="{258DF853-1653-4BE8-B72C-970B47BCC9AE}" destId="{A2456CB1-4946-4A6E-A2AF-7E2369C21DC5}" srcOrd="0" destOrd="0" presId="urn:microsoft.com/office/officeart/2005/8/layout/process1"/>
    <dgm:cxn modelId="{98CFAA5A-0D5A-41DB-B417-DD2633939A80}" type="presOf" srcId="{34C90315-BDDC-4133-86BA-3C6562990C56}" destId="{2A236F1D-7F40-4B7C-AF6D-869E71299484}" srcOrd="1" destOrd="0" presId="urn:microsoft.com/office/officeart/2005/8/layout/process1"/>
    <dgm:cxn modelId="{6448EA84-2335-4F5D-A23D-E00E50049124}" type="presOf" srcId="{FD10867F-67BE-49DB-8133-62AB74E7AEC4}" destId="{669F4E39-B58B-4976-B476-7B4DF9D5A7B4}" srcOrd="0" destOrd="0" presId="urn:microsoft.com/office/officeart/2005/8/layout/process1"/>
    <dgm:cxn modelId="{C6222285-5E56-44A3-8E92-00965702DC16}" srcId="{E5F40E81-5BF2-4D55-9493-308DE1A94315}" destId="{258DF853-1653-4BE8-B72C-970B47BCC9AE}" srcOrd="2" destOrd="0" parTransId="{DB46FF06-46AC-443F-AC6B-C60BA708914C}" sibTransId="{34C90315-BDDC-4133-86BA-3C6562990C56}"/>
    <dgm:cxn modelId="{0F037796-3390-4833-85F6-32BB2B394640}" type="presOf" srcId="{FE236E4E-F79B-4865-9B4E-27FFCF940080}" destId="{368A1E15-00B3-4A4A-ADB7-A18005F20FB3}" srcOrd="1" destOrd="0" presId="urn:microsoft.com/office/officeart/2005/8/layout/process1"/>
    <dgm:cxn modelId="{523A83A6-FFA3-4B37-9DDB-89CBDADCDB6A}" type="presOf" srcId="{FE236E4E-F79B-4865-9B4E-27FFCF940080}" destId="{77EEF7EF-C909-46C3-9291-68BF482C7D0C}" srcOrd="0" destOrd="0" presId="urn:microsoft.com/office/officeart/2005/8/layout/process1"/>
    <dgm:cxn modelId="{C48A77AF-5F85-44B4-9382-D45C33E75A1B}" srcId="{E5F40E81-5BF2-4D55-9493-308DE1A94315}" destId="{C15D697D-BDBA-4975-AEB3-1F3C14C27411}" srcOrd="3" destOrd="0" parTransId="{9D77451C-3B60-422F-B098-12C7D9CB34F1}" sibTransId="{E3F87F7C-7321-4356-891B-4D86A2A29001}"/>
    <dgm:cxn modelId="{A5CB82BA-D7A2-4529-B3E9-7148C65A8069}" type="presOf" srcId="{F3715115-40DF-4DF5-AAC4-9EA06FEDE464}" destId="{52889372-711D-4870-A846-E9E0D1FF7FDA}" srcOrd="0" destOrd="0" presId="urn:microsoft.com/office/officeart/2005/8/layout/process1"/>
    <dgm:cxn modelId="{DAB764D0-9D47-4ACF-B0B3-D3CA4E9DA7E6}" srcId="{E5F40E81-5BF2-4D55-9493-308DE1A94315}" destId="{22B8FCEF-EEAD-4798-9354-37BC059EAA1D}" srcOrd="1" destOrd="0" parTransId="{3D1793EE-2C92-40BC-B4B3-90CB51E4CF14}" sibTransId="{FE236E4E-F79B-4865-9B4E-27FFCF940080}"/>
    <dgm:cxn modelId="{D37102E1-375D-4553-86D1-94CC9E1D4919}" type="presOf" srcId="{22B8FCEF-EEAD-4798-9354-37BC059EAA1D}" destId="{1E5E3CC9-1E0A-4342-8FE9-84A003FB014B}" srcOrd="0" destOrd="0" presId="urn:microsoft.com/office/officeart/2005/8/layout/process1"/>
    <dgm:cxn modelId="{74960485-7698-4489-BC1D-07EDB7A0D42C}" type="presParOf" srcId="{4060F02D-AA17-441D-AFDE-11269C9F53F4}" destId="{52889372-711D-4870-A846-E9E0D1FF7FDA}" srcOrd="0" destOrd="0" presId="urn:microsoft.com/office/officeart/2005/8/layout/process1"/>
    <dgm:cxn modelId="{C476BDBD-5AFE-42F0-95E6-0C8ED61855EF}" type="presParOf" srcId="{4060F02D-AA17-441D-AFDE-11269C9F53F4}" destId="{669F4E39-B58B-4976-B476-7B4DF9D5A7B4}" srcOrd="1" destOrd="0" presId="urn:microsoft.com/office/officeart/2005/8/layout/process1"/>
    <dgm:cxn modelId="{18C055F8-3D3A-4D7A-8832-9127F86412B7}" type="presParOf" srcId="{669F4E39-B58B-4976-B476-7B4DF9D5A7B4}" destId="{C099A06F-E355-4C21-ADE8-244ACF729FDA}" srcOrd="0" destOrd="0" presId="urn:microsoft.com/office/officeart/2005/8/layout/process1"/>
    <dgm:cxn modelId="{F9F9B983-53DA-4709-8823-619435972E96}" type="presParOf" srcId="{4060F02D-AA17-441D-AFDE-11269C9F53F4}" destId="{1E5E3CC9-1E0A-4342-8FE9-84A003FB014B}" srcOrd="2" destOrd="0" presId="urn:microsoft.com/office/officeart/2005/8/layout/process1"/>
    <dgm:cxn modelId="{B5BFCD35-B1C8-42F9-95BF-4019032BAC25}" type="presParOf" srcId="{4060F02D-AA17-441D-AFDE-11269C9F53F4}" destId="{77EEF7EF-C909-46C3-9291-68BF482C7D0C}" srcOrd="3" destOrd="0" presId="urn:microsoft.com/office/officeart/2005/8/layout/process1"/>
    <dgm:cxn modelId="{FF5767C1-F597-4ABA-9B3B-17A7D0FD6D97}" type="presParOf" srcId="{77EEF7EF-C909-46C3-9291-68BF482C7D0C}" destId="{368A1E15-00B3-4A4A-ADB7-A18005F20FB3}" srcOrd="0" destOrd="0" presId="urn:microsoft.com/office/officeart/2005/8/layout/process1"/>
    <dgm:cxn modelId="{70B0238A-B35C-4D3A-8588-FA81ABC554DB}" type="presParOf" srcId="{4060F02D-AA17-441D-AFDE-11269C9F53F4}" destId="{A2456CB1-4946-4A6E-A2AF-7E2369C21DC5}" srcOrd="4" destOrd="0" presId="urn:microsoft.com/office/officeart/2005/8/layout/process1"/>
    <dgm:cxn modelId="{DA0BD5A1-FE9B-48A5-8F48-14A61470D16A}" type="presParOf" srcId="{4060F02D-AA17-441D-AFDE-11269C9F53F4}" destId="{4432125F-A674-4D4B-AC5E-DC442EE67A80}" srcOrd="5" destOrd="0" presId="urn:microsoft.com/office/officeart/2005/8/layout/process1"/>
    <dgm:cxn modelId="{F36BA2A0-7CBC-4C5C-B14F-1F5D4B46C40C}" type="presParOf" srcId="{4432125F-A674-4D4B-AC5E-DC442EE67A80}" destId="{2A236F1D-7F40-4B7C-AF6D-869E71299484}" srcOrd="0" destOrd="0" presId="urn:microsoft.com/office/officeart/2005/8/layout/process1"/>
    <dgm:cxn modelId="{59F30C9B-5BED-4281-9B35-119F15C29376}" type="presParOf" srcId="{4060F02D-AA17-441D-AFDE-11269C9F53F4}" destId="{E3E435BB-08D1-4DA8-AD63-9EB1B77F324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89372-711D-4870-A846-E9E0D1FF7FDA}">
      <dsp:nvSpPr>
        <dsp:cNvPr id="0" name=""/>
        <dsp:cNvSpPr/>
      </dsp:nvSpPr>
      <dsp:spPr>
        <a:xfrm>
          <a:off x="4346" y="1258631"/>
          <a:ext cx="1900563" cy="1140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tr-TR" sz="2100" kern="1200" dirty="0" err="1"/>
            <a:t>SpaceX</a:t>
          </a:r>
          <a:r>
            <a:rPr lang="tr-TR" sz="2100" kern="1200" dirty="0"/>
            <a:t> Rest API </a:t>
          </a:r>
          <a:r>
            <a:rPr lang="tr-TR" sz="2100" kern="1200" dirty="0" err="1"/>
            <a:t>call</a:t>
          </a:r>
          <a:endParaRPr lang="tr-TR" sz="2100" kern="1200" dirty="0">
            <a:latin typeface="Calibri Light" panose="020F0302020204030204"/>
          </a:endParaRPr>
        </a:p>
      </dsp:txBody>
      <dsp:txXfrm>
        <a:off x="37745" y="1292030"/>
        <a:ext cx="1833765" cy="1073539"/>
      </dsp:txXfrm>
    </dsp:sp>
    <dsp:sp modelId="{669F4E39-B58B-4976-B476-7B4DF9D5A7B4}">
      <dsp:nvSpPr>
        <dsp:cNvPr id="0" name=""/>
        <dsp:cNvSpPr/>
      </dsp:nvSpPr>
      <dsp:spPr>
        <a:xfrm>
          <a:off x="2094966" y="1593130"/>
          <a:ext cx="402919" cy="4713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tr-TR" sz="1700" kern="1200"/>
        </a:p>
      </dsp:txBody>
      <dsp:txXfrm>
        <a:off x="2094966" y="1687398"/>
        <a:ext cx="282043" cy="282803"/>
      </dsp:txXfrm>
    </dsp:sp>
    <dsp:sp modelId="{1E5E3CC9-1E0A-4342-8FE9-84A003FB014B}">
      <dsp:nvSpPr>
        <dsp:cNvPr id="0" name=""/>
        <dsp:cNvSpPr/>
      </dsp:nvSpPr>
      <dsp:spPr>
        <a:xfrm>
          <a:off x="2665135" y="1258631"/>
          <a:ext cx="1900563" cy="1140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tr-TR" sz="2100" kern="1200" dirty="0"/>
            <a:t>API returns JSON file</a:t>
          </a:r>
          <a:endParaRPr lang="tr-TR" sz="2100" kern="1200" dirty="0">
            <a:latin typeface="Calibri Light" panose="020F0302020204030204"/>
          </a:endParaRPr>
        </a:p>
      </dsp:txBody>
      <dsp:txXfrm>
        <a:off x="2698534" y="1292030"/>
        <a:ext cx="1833765" cy="1073539"/>
      </dsp:txXfrm>
    </dsp:sp>
    <dsp:sp modelId="{77EEF7EF-C909-46C3-9291-68BF482C7D0C}">
      <dsp:nvSpPr>
        <dsp:cNvPr id="0" name=""/>
        <dsp:cNvSpPr/>
      </dsp:nvSpPr>
      <dsp:spPr>
        <a:xfrm>
          <a:off x="4755754" y="1593130"/>
          <a:ext cx="402919" cy="4713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tr-TR" sz="1700" kern="1200"/>
        </a:p>
      </dsp:txBody>
      <dsp:txXfrm>
        <a:off x="4755754" y="1687398"/>
        <a:ext cx="282043" cy="282803"/>
      </dsp:txXfrm>
    </dsp:sp>
    <dsp:sp modelId="{A2456CB1-4946-4A6E-A2AF-7E2369C21DC5}">
      <dsp:nvSpPr>
        <dsp:cNvPr id="0" name=""/>
        <dsp:cNvSpPr/>
      </dsp:nvSpPr>
      <dsp:spPr>
        <a:xfrm>
          <a:off x="5325923" y="1258631"/>
          <a:ext cx="1900563" cy="1140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tr-TR" sz="2100" kern="1200" dirty="0" err="1"/>
            <a:t>Make</a:t>
          </a:r>
          <a:r>
            <a:rPr lang="tr-TR" sz="2100" kern="1200" dirty="0"/>
            <a:t> </a:t>
          </a:r>
          <a:r>
            <a:rPr lang="tr-TR" sz="2100" kern="1200" dirty="0" err="1">
              <a:latin typeface="Calibri Light" panose="020F0302020204030204"/>
            </a:rPr>
            <a:t>Dataframe</a:t>
          </a:r>
          <a:r>
            <a:rPr lang="tr-TR" sz="2100" kern="1200" dirty="0">
              <a:latin typeface="Calibri Light" panose="020F0302020204030204"/>
            </a:rPr>
            <a:t> </a:t>
          </a:r>
          <a:r>
            <a:rPr lang="tr-TR" sz="2100" kern="1200" dirty="0" err="1">
              <a:latin typeface="Calibri Light" panose="020F0302020204030204"/>
            </a:rPr>
            <a:t>from</a:t>
          </a:r>
          <a:r>
            <a:rPr lang="tr-TR" sz="2100" kern="1200" dirty="0"/>
            <a:t> JSON</a:t>
          </a:r>
          <a:endParaRPr lang="tr-TR" sz="2100" kern="1200" dirty="0">
            <a:latin typeface="Calibri Light" panose="020F0302020204030204"/>
          </a:endParaRPr>
        </a:p>
      </dsp:txBody>
      <dsp:txXfrm>
        <a:off x="5359322" y="1292030"/>
        <a:ext cx="1833765" cy="1073539"/>
      </dsp:txXfrm>
    </dsp:sp>
    <dsp:sp modelId="{4432125F-A674-4D4B-AC5E-DC442EE67A80}">
      <dsp:nvSpPr>
        <dsp:cNvPr id="0" name=""/>
        <dsp:cNvSpPr/>
      </dsp:nvSpPr>
      <dsp:spPr>
        <a:xfrm>
          <a:off x="7416543" y="1593130"/>
          <a:ext cx="402919" cy="4713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tr-TR" sz="1700" kern="1200"/>
        </a:p>
      </dsp:txBody>
      <dsp:txXfrm>
        <a:off x="7416543" y="1687398"/>
        <a:ext cx="282043" cy="282803"/>
      </dsp:txXfrm>
    </dsp:sp>
    <dsp:sp modelId="{E3E435BB-08D1-4DA8-AD63-9EB1B77F3240}">
      <dsp:nvSpPr>
        <dsp:cNvPr id="0" name=""/>
        <dsp:cNvSpPr/>
      </dsp:nvSpPr>
      <dsp:spPr>
        <a:xfrm>
          <a:off x="7986711" y="1258631"/>
          <a:ext cx="1900563" cy="114033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rtl="0">
            <a:lnSpc>
              <a:spcPct val="90000"/>
            </a:lnSpc>
            <a:spcBef>
              <a:spcPct val="0"/>
            </a:spcBef>
            <a:spcAft>
              <a:spcPct val="35000"/>
            </a:spcAft>
            <a:buNone/>
          </a:pPr>
          <a:r>
            <a:rPr lang="tr-TR" sz="2100" kern="1200" dirty="0"/>
            <a:t>Clean Data and export it</a:t>
          </a:r>
          <a:endParaRPr lang="tr-TR" sz="2100" kern="1200" dirty="0">
            <a:latin typeface="Calibri Light" panose="020F0302020204030204"/>
          </a:endParaRPr>
        </a:p>
      </dsp:txBody>
      <dsp:txXfrm>
        <a:off x="8020110" y="1292030"/>
        <a:ext cx="1833765" cy="10735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11/30/2022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11/30/2022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github.com/nalanbesli/IBM-Data-Science-Project/blob/main/Data%20wrangling.ipynb" TargetMode="External"/><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alanbesli/IBM-Data-Science-Project/blob/main/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alanbesli/IBM-Data-Science-Project/blob/main/eda-sql-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lanbesli/IBM-Data-Science-Project/blob/main/launch_site_location_analysis_with_folium.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lanbesli/IBM-Data-Scienc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alanbesli/IBM-Data-Science-Project/blob/main/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lanbesli/IBM-Data-Science-Project/blob/main/spacex-data-collection-api%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github.com/nalanbesli/IBM-Data-Science-Project/blob/mai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rPr>
              <a:t>NALAN BESLI</a:t>
            </a:r>
            <a:endParaRPr lang="tr-TR" dirty="0"/>
          </a:p>
          <a:p>
            <a:r>
              <a:rPr lang="en-US" dirty="0">
                <a:solidFill>
                  <a:schemeClr val="bg2"/>
                </a:solidFill>
                <a:latin typeface="Abadi"/>
                <a:ea typeface="SF Pro" pitchFamily="2" charset="0"/>
                <a:cs typeface="SF Pro" pitchFamily="2" charset="0"/>
              </a:rPr>
              <a:t>NOVEMBER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lIns="91440" tIns="45720" rIns="91440" bIns="45720" anchor="t"/>
          <a:lstStyle/>
          <a:p>
            <a:r>
              <a:rPr lang="en-US" sz="2200" dirty="0">
                <a:solidFill>
                  <a:srgbClr val="292929"/>
                </a:solidFill>
                <a:latin typeface="Abadi"/>
              </a:rPr>
              <a:t>We calculated the number of launches at each site and the number and occurrence of each orbits.</a:t>
            </a:r>
          </a:p>
          <a:p>
            <a:r>
              <a:rPr lang="en-US" sz="2200" dirty="0">
                <a:solidFill>
                  <a:srgbClr val="292929"/>
                </a:solidFill>
                <a:latin typeface="Abadi"/>
              </a:rPr>
              <a:t>We transformed variables into categorical variables 1 and 0 and exported the results to </a:t>
            </a:r>
            <a:r>
              <a:rPr lang="en-US" sz="2200" dirty="0" err="1">
                <a:solidFill>
                  <a:srgbClr val="292929"/>
                </a:solidFill>
                <a:latin typeface="Abadi"/>
              </a:rPr>
              <a:t>cvs</a:t>
            </a:r>
            <a:r>
              <a:rPr lang="en-US" sz="2200" dirty="0">
                <a:solidFill>
                  <a:srgbClr val="292929"/>
                </a:solidFill>
                <a:latin typeface="Abadi"/>
              </a:rPr>
              <a:t>.</a:t>
            </a:r>
            <a:endParaRPr lang="en-US" dirty="0"/>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Metin kutusu 2">
            <a:extLst>
              <a:ext uri="{FF2B5EF4-FFF2-40B4-BE49-F238E27FC236}">
                <a16:creationId xmlns:a16="http://schemas.microsoft.com/office/drawing/2014/main" id="{BFF14264-8965-58D7-FE2D-95C3CCFCBA97}"/>
              </a:ext>
            </a:extLst>
          </p:cNvPr>
          <p:cNvSpPr txBox="1"/>
          <p:nvPr/>
        </p:nvSpPr>
        <p:spPr>
          <a:xfrm>
            <a:off x="1143000" y="6223000"/>
            <a:ext cx="2616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hlinkClick r:id="rId3"/>
              </a:rPr>
              <a:t>Code link</a:t>
            </a:r>
          </a:p>
        </p:txBody>
      </p:sp>
      <p:pic>
        <p:nvPicPr>
          <p:cNvPr id="2" name="Resim 5">
            <a:extLst>
              <a:ext uri="{FF2B5EF4-FFF2-40B4-BE49-F238E27FC236}">
                <a16:creationId xmlns:a16="http://schemas.microsoft.com/office/drawing/2014/main" id="{2DF3C2E2-8BF4-01A7-3676-DC1D5F585DCF}"/>
              </a:ext>
            </a:extLst>
          </p:cNvPr>
          <p:cNvPicPr>
            <a:picLocks noChangeAspect="1"/>
          </p:cNvPicPr>
          <p:nvPr/>
        </p:nvPicPr>
        <p:blipFill>
          <a:blip r:embed="rId4"/>
          <a:stretch>
            <a:fillRect/>
          </a:stretch>
        </p:blipFill>
        <p:spPr>
          <a:xfrm>
            <a:off x="8802711" y="3917461"/>
            <a:ext cx="2957847" cy="225108"/>
          </a:xfrm>
          <a:prstGeom prst="rect">
            <a:avLst/>
          </a:prstGeom>
        </p:spPr>
      </p:pic>
      <p:pic>
        <p:nvPicPr>
          <p:cNvPr id="6" name="Resim 6" descr="metin içeren bir resim&#10;&#10;Açıklama otomatik olarak oluşturuldu">
            <a:extLst>
              <a:ext uri="{FF2B5EF4-FFF2-40B4-BE49-F238E27FC236}">
                <a16:creationId xmlns:a16="http://schemas.microsoft.com/office/drawing/2014/main" id="{DF58A46A-3FD6-FD89-F7DF-A7EC782ABD23}"/>
              </a:ext>
            </a:extLst>
          </p:cNvPr>
          <p:cNvPicPr>
            <a:picLocks noChangeAspect="1"/>
          </p:cNvPicPr>
          <p:nvPr/>
        </p:nvPicPr>
        <p:blipFill>
          <a:blip r:embed="rId5"/>
          <a:stretch>
            <a:fillRect/>
          </a:stretch>
        </p:blipFill>
        <p:spPr>
          <a:xfrm>
            <a:off x="7278710" y="5013871"/>
            <a:ext cx="3118833" cy="1219808"/>
          </a:xfrm>
          <a:prstGeom prst="rect">
            <a:avLst/>
          </a:prstGeom>
        </p:spPr>
      </p:pic>
      <p:pic>
        <p:nvPicPr>
          <p:cNvPr id="7" name="Resim 8" descr="tablo içeren bir resim&#10;&#10;Açıklama otomatik olarak oluşturuldu">
            <a:extLst>
              <a:ext uri="{FF2B5EF4-FFF2-40B4-BE49-F238E27FC236}">
                <a16:creationId xmlns:a16="http://schemas.microsoft.com/office/drawing/2014/main" id="{42593049-B3AA-C121-10B8-1594FB4F50CC}"/>
              </a:ext>
            </a:extLst>
          </p:cNvPr>
          <p:cNvPicPr>
            <a:picLocks noChangeAspect="1"/>
          </p:cNvPicPr>
          <p:nvPr/>
        </p:nvPicPr>
        <p:blipFill>
          <a:blip r:embed="rId6"/>
          <a:stretch>
            <a:fillRect/>
          </a:stretch>
        </p:blipFill>
        <p:spPr>
          <a:xfrm>
            <a:off x="5518598" y="3304812"/>
            <a:ext cx="2743200" cy="1579194"/>
          </a:xfrm>
          <a:prstGeom prst="rect">
            <a:avLst/>
          </a:prstGeom>
        </p:spPr>
      </p:pic>
      <p:pic>
        <p:nvPicPr>
          <p:cNvPr id="9" name="Resim 9" descr="tablo içeren bir resim&#10;&#10;Açıklama otomatik olarak oluşturuldu">
            <a:extLst>
              <a:ext uri="{FF2B5EF4-FFF2-40B4-BE49-F238E27FC236}">
                <a16:creationId xmlns:a16="http://schemas.microsoft.com/office/drawing/2014/main" id="{24F1CEF4-EC6F-EF9F-C653-A9652977711C}"/>
              </a:ext>
            </a:extLst>
          </p:cNvPr>
          <p:cNvPicPr>
            <a:picLocks noChangeAspect="1"/>
          </p:cNvPicPr>
          <p:nvPr/>
        </p:nvPicPr>
        <p:blipFill>
          <a:blip r:embed="rId7"/>
          <a:stretch>
            <a:fillRect/>
          </a:stretch>
        </p:blipFill>
        <p:spPr>
          <a:xfrm>
            <a:off x="3044915" y="3782700"/>
            <a:ext cx="2152650" cy="2447925"/>
          </a:xfrm>
          <a:prstGeom prst="rect">
            <a:avLst/>
          </a:prstGeom>
        </p:spPr>
      </p:pic>
      <p:pic>
        <p:nvPicPr>
          <p:cNvPr id="10" name="Resim 10" descr="tablo içeren bir resim&#10;&#10;Açıklama otomatik olarak oluşturuldu">
            <a:extLst>
              <a:ext uri="{FF2B5EF4-FFF2-40B4-BE49-F238E27FC236}">
                <a16:creationId xmlns:a16="http://schemas.microsoft.com/office/drawing/2014/main" id="{9F2B9B53-D004-EE53-FBBE-2BF23A094B9A}"/>
              </a:ext>
            </a:extLst>
          </p:cNvPr>
          <p:cNvPicPr>
            <a:picLocks noChangeAspect="1"/>
          </p:cNvPicPr>
          <p:nvPr/>
        </p:nvPicPr>
        <p:blipFill>
          <a:blip r:embed="rId8"/>
          <a:stretch>
            <a:fillRect/>
          </a:stretch>
        </p:blipFill>
        <p:spPr>
          <a:xfrm>
            <a:off x="227214" y="3300524"/>
            <a:ext cx="2571750" cy="1162050"/>
          </a:xfrm>
          <a:prstGeom prst="rect">
            <a:avLst/>
          </a:prstGeom>
        </p:spPr>
      </p:pic>
      <p:sp>
        <p:nvSpPr>
          <p:cNvPr id="14" name="Ok: Sağa Bükülü 13">
            <a:extLst>
              <a:ext uri="{FF2B5EF4-FFF2-40B4-BE49-F238E27FC236}">
                <a16:creationId xmlns:a16="http://schemas.microsoft.com/office/drawing/2014/main" id="{8E202BDD-0CCA-A838-FB90-DF7C00EFBB72}"/>
              </a:ext>
            </a:extLst>
          </p:cNvPr>
          <p:cNvSpPr/>
          <p:nvPr/>
        </p:nvSpPr>
        <p:spPr>
          <a:xfrm rot="-1380000">
            <a:off x="2429611" y="4728899"/>
            <a:ext cx="289775" cy="50442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5" name="Ok: Sağa Bükülü 14">
            <a:extLst>
              <a:ext uri="{FF2B5EF4-FFF2-40B4-BE49-F238E27FC236}">
                <a16:creationId xmlns:a16="http://schemas.microsoft.com/office/drawing/2014/main" id="{4EF1089B-912D-77A6-34EF-0F594CD15821}"/>
              </a:ext>
            </a:extLst>
          </p:cNvPr>
          <p:cNvSpPr/>
          <p:nvPr/>
        </p:nvSpPr>
        <p:spPr>
          <a:xfrm rot="-1380000">
            <a:off x="6638131" y="5110609"/>
            <a:ext cx="300507" cy="59028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6" name="Ok: Sağa Bükülü 15">
            <a:extLst>
              <a:ext uri="{FF2B5EF4-FFF2-40B4-BE49-F238E27FC236}">
                <a16:creationId xmlns:a16="http://schemas.microsoft.com/office/drawing/2014/main" id="{9101F3B1-8C99-9C8D-8DFB-89A7180CD1A3}"/>
              </a:ext>
            </a:extLst>
          </p:cNvPr>
          <p:cNvSpPr/>
          <p:nvPr/>
        </p:nvSpPr>
        <p:spPr>
          <a:xfrm rot="12420000">
            <a:off x="10709904" y="4351813"/>
            <a:ext cx="375634" cy="6761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
        <p:nvSpPr>
          <p:cNvPr id="18" name="Ok: Sola Bükülü 17">
            <a:extLst>
              <a:ext uri="{FF2B5EF4-FFF2-40B4-BE49-F238E27FC236}">
                <a16:creationId xmlns:a16="http://schemas.microsoft.com/office/drawing/2014/main" id="{96F0402C-0C74-790B-2CC0-4F99230E2BE9}"/>
              </a:ext>
            </a:extLst>
          </p:cNvPr>
          <p:cNvSpPr/>
          <p:nvPr/>
        </p:nvSpPr>
        <p:spPr>
          <a:xfrm rot="14760000">
            <a:off x="4943283" y="3156816"/>
            <a:ext cx="364901" cy="5473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solidFill>
                <a:schemeClr val="tx1"/>
              </a:solidFill>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342900" indent="-342900">
              <a:lnSpc>
                <a:spcPct val="100000"/>
              </a:lnSpc>
              <a:spcBef>
                <a:spcPts val="1400"/>
              </a:spcBef>
            </a:pPr>
            <a:r>
              <a:rPr lang="en-US" sz="2200" dirty="0">
                <a:ea typeface="+mn-lt"/>
                <a:cs typeface="+mn-lt"/>
              </a:rPr>
              <a:t>We explored the data by visualizing the relationship between flight number and launch Site, payload and launch site, success rate of each orbit type, flight number and orbit type, the launch success yearly trend with scatter plots, bar graphs and line graphs. </a:t>
            </a:r>
            <a:endParaRPr lang="en-US" sz="2200">
              <a:solidFill>
                <a:srgbClr val="292929"/>
              </a:solidFill>
              <a:latin typeface="Abadi"/>
            </a:endParaRPr>
          </a:p>
          <a:p>
            <a:pPr marL="342900" indent="-342900">
              <a:lnSpc>
                <a:spcPct val="100000"/>
              </a:lnSpc>
              <a:spcBef>
                <a:spcPts val="1400"/>
              </a:spcBef>
            </a:pPr>
            <a:r>
              <a:rPr lang="en-US" sz="2200" b="1" dirty="0">
                <a:ea typeface="+mn-lt"/>
                <a:cs typeface="+mn-lt"/>
              </a:rPr>
              <a:t>Scatter plots</a:t>
            </a:r>
            <a:r>
              <a:rPr lang="en-US" sz="2200" dirty="0">
                <a:ea typeface="+mn-lt"/>
                <a:cs typeface="+mn-lt"/>
              </a:rPr>
              <a:t> show relationship between variables. This relationship is called the correlation.</a:t>
            </a:r>
          </a:p>
          <a:p>
            <a:pPr marL="342900" indent="-342900">
              <a:lnSpc>
                <a:spcPct val="100000"/>
              </a:lnSpc>
              <a:spcBef>
                <a:spcPts val="1400"/>
              </a:spcBef>
            </a:pPr>
            <a:r>
              <a:rPr lang="en-US" sz="2200" b="1" dirty="0">
                <a:ea typeface="+mn-lt"/>
                <a:cs typeface="+mn-lt"/>
              </a:rPr>
              <a:t>Bar graphs</a:t>
            </a:r>
            <a:r>
              <a:rPr lang="en-US" sz="2200" dirty="0">
                <a:ea typeface="+mn-lt"/>
                <a:cs typeface="+mn-lt"/>
              </a:rPr>
              <a:t> show the relationship between numeric and categoric variables.</a:t>
            </a:r>
            <a:endParaRPr lang="en-US" sz="2200">
              <a:solidFill>
                <a:srgbClr val="000000"/>
              </a:solidFill>
              <a:latin typeface="Calibri"/>
              <a:cs typeface="Calibri"/>
            </a:endParaRPr>
          </a:p>
          <a:p>
            <a:pPr marL="342900" indent="-342900">
              <a:lnSpc>
                <a:spcPct val="100000"/>
              </a:lnSpc>
              <a:spcBef>
                <a:spcPts val="1400"/>
              </a:spcBef>
            </a:pPr>
            <a:r>
              <a:rPr lang="en-US" sz="2200" b="1" dirty="0">
                <a:ea typeface="+mn-lt"/>
                <a:cs typeface="+mn-lt"/>
              </a:rPr>
              <a:t>Line graphs</a:t>
            </a:r>
            <a:r>
              <a:rPr lang="en-US" sz="2200" dirty="0">
                <a:ea typeface="+mn-lt"/>
                <a:cs typeface="+mn-lt"/>
              </a:rPr>
              <a:t> show data variables and their trends. Line graphs can help to show global behavior and make prediction for unseen data.</a:t>
            </a:r>
            <a:endParaRPr lang="en-US" sz="2200" dirty="0">
              <a:solidFill>
                <a:srgbClr val="000000"/>
              </a:solidFill>
              <a:latin typeface="Calibri"/>
              <a:cs typeface="Calibri"/>
            </a:endParaRPr>
          </a:p>
          <a:p>
            <a:pPr marL="342900" indent="-342900">
              <a:lnSpc>
                <a:spcPct val="100000"/>
              </a:lnSpc>
              <a:spcBef>
                <a:spcPts val="1400"/>
              </a:spcBef>
            </a:pPr>
            <a:endParaRPr lang="en-US" sz="2200" dirty="0">
              <a:solidFill>
                <a:srgbClr val="000000"/>
              </a:solidFill>
              <a:latin typeface="Calibri"/>
              <a:cs typeface="Calibri"/>
            </a:endParaRPr>
          </a:p>
          <a:p>
            <a:pPr>
              <a:lnSpc>
                <a:spcPct val="100000"/>
              </a:lnSpc>
              <a:spcBef>
                <a:spcPts val="1400"/>
              </a:spcBef>
            </a:pPr>
            <a:endParaRPr lang="en-US" sz="2200" dirty="0">
              <a:solidFill>
                <a:srgbClr val="292929"/>
              </a:solidFill>
              <a:latin typeface="Abadi"/>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Metin kutusu 5">
            <a:extLst>
              <a:ext uri="{FF2B5EF4-FFF2-40B4-BE49-F238E27FC236}">
                <a16:creationId xmlns:a16="http://schemas.microsoft.com/office/drawing/2014/main" id="{22F7F550-05A5-A2C5-5C15-35797452F7F3}"/>
              </a:ext>
            </a:extLst>
          </p:cNvPr>
          <p:cNvSpPr txBox="1"/>
          <p:nvPr/>
        </p:nvSpPr>
        <p:spPr>
          <a:xfrm>
            <a:off x="1143000" y="6223000"/>
            <a:ext cx="2616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hlinkClick r:id="rId3"/>
              </a:rPr>
              <a:t>Code link</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Metin kutusu 5">
            <a:extLst>
              <a:ext uri="{FF2B5EF4-FFF2-40B4-BE49-F238E27FC236}">
                <a16:creationId xmlns:a16="http://schemas.microsoft.com/office/drawing/2014/main" id="{447AD9C8-06A7-ECD8-84B1-F45C1C8977BC}"/>
              </a:ext>
            </a:extLst>
          </p:cNvPr>
          <p:cNvSpPr txBox="1"/>
          <p:nvPr/>
        </p:nvSpPr>
        <p:spPr>
          <a:xfrm>
            <a:off x="1143000" y="6223000"/>
            <a:ext cx="2616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hlinkClick r:id="rId3"/>
              </a:rPr>
              <a:t>Code link</a:t>
            </a:r>
          </a:p>
        </p:txBody>
      </p:sp>
      <p:sp>
        <p:nvSpPr>
          <p:cNvPr id="2" name="Content Placeholder 4">
            <a:extLst>
              <a:ext uri="{FF2B5EF4-FFF2-40B4-BE49-F238E27FC236}">
                <a16:creationId xmlns:a16="http://schemas.microsoft.com/office/drawing/2014/main" id="{EF94078C-BA71-B85B-4131-EE554C03B808}"/>
              </a:ext>
            </a:extLst>
          </p:cNvPr>
          <p:cNvSpPr>
            <a:spLocks noGrp="1"/>
          </p:cNvSpPr>
          <p:nvPr/>
        </p:nvSpPr>
        <p:spPr>
          <a:xfrm>
            <a:off x="770010" y="1806575"/>
            <a:ext cx="9707489" cy="29924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Sans-Serif" panose="020B0604020202020204" pitchFamily="34" charset="0"/>
            </a:pPr>
            <a:endParaRPr lang="en-US" sz="2200" dirty="0">
              <a:cs typeface="Calibri"/>
            </a:endParaRPr>
          </a:p>
          <a:p>
            <a:endParaRPr lang="en-US"/>
          </a:p>
          <a:p>
            <a:endParaRPr lang="en-US"/>
          </a:p>
          <a:p>
            <a:endParaRPr lang="en-US"/>
          </a:p>
        </p:txBody>
      </p:sp>
      <p:sp>
        <p:nvSpPr>
          <p:cNvPr id="7" name="Metin kutusu 6">
            <a:extLst>
              <a:ext uri="{FF2B5EF4-FFF2-40B4-BE49-F238E27FC236}">
                <a16:creationId xmlns:a16="http://schemas.microsoft.com/office/drawing/2014/main" id="{D9E101A6-4DC2-87D6-265E-F6DC2BB0D761}"/>
              </a:ext>
            </a:extLst>
          </p:cNvPr>
          <p:cNvSpPr txBox="1"/>
          <p:nvPr/>
        </p:nvSpPr>
        <p:spPr>
          <a:xfrm>
            <a:off x="774700" y="1460500"/>
            <a:ext cx="10515600" cy="53594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ourier New"/>
              <a:buChar char="o"/>
            </a:pPr>
            <a:r>
              <a:rPr lang="en-US" dirty="0">
                <a:ea typeface="+mn-lt"/>
                <a:cs typeface="+mn-lt"/>
              </a:rPr>
              <a:t>We loaded the SpaceX dataset into a PostgreSQL database without leaving the </a:t>
            </a:r>
            <a:r>
              <a:rPr lang="en-US" dirty="0" err="1">
                <a:ea typeface="+mn-lt"/>
                <a:cs typeface="+mn-lt"/>
              </a:rPr>
              <a:t>jupyter</a:t>
            </a:r>
            <a:r>
              <a:rPr lang="en-US" dirty="0">
                <a:ea typeface="+mn-lt"/>
                <a:cs typeface="+mn-lt"/>
              </a:rPr>
              <a:t> notebook.</a:t>
            </a:r>
            <a:endParaRPr lang="tr-TR" dirty="0">
              <a:cs typeface="Calibri" panose="020F0502020204030204"/>
            </a:endParaRPr>
          </a:p>
          <a:p>
            <a:pPr marL="285750" indent="-285750">
              <a:buFont typeface="Courier New"/>
              <a:buChar char="o"/>
            </a:pPr>
            <a:r>
              <a:rPr lang="en-US" dirty="0">
                <a:ea typeface="+mn-lt"/>
                <a:cs typeface="+mn-lt"/>
              </a:rPr>
              <a:t>We applied EDA with SQL to get insight from the data. </a:t>
            </a:r>
          </a:p>
          <a:p>
            <a:pPr marL="285750" indent="-285750">
              <a:buFont typeface="Courier New"/>
              <a:buChar char="o"/>
            </a:pPr>
            <a:r>
              <a:rPr lang="en-US" b="1" dirty="0">
                <a:ea typeface="+mn-lt"/>
                <a:cs typeface="+mn-lt"/>
              </a:rPr>
              <a:t>We wrote queries for: </a:t>
            </a:r>
            <a:endParaRPr lang="en-US" b="1" dirty="0">
              <a:cs typeface="Calibri" panose="020F0502020204030204"/>
            </a:endParaRPr>
          </a:p>
          <a:p>
            <a:pPr marL="285750" lvl="1" indent="-285750">
              <a:lnSpc>
                <a:spcPct val="90000"/>
              </a:lnSpc>
              <a:spcBef>
                <a:spcPts val="500"/>
              </a:spcBef>
              <a:buFont typeface="Arial,Sans-Serif"/>
              <a:buChar char="•"/>
            </a:pPr>
            <a:r>
              <a:rPr lang="en-US" dirty="0">
                <a:ea typeface="+mn-lt"/>
                <a:cs typeface="+mn-lt"/>
              </a:rPr>
              <a:t>Displaying the names of the unique launch sites in the space mission.</a:t>
            </a:r>
          </a:p>
          <a:p>
            <a:pPr marL="285750" lvl="1" indent="-285750">
              <a:lnSpc>
                <a:spcPct val="90000"/>
              </a:lnSpc>
              <a:spcBef>
                <a:spcPts val="500"/>
              </a:spcBef>
              <a:buFont typeface="Arial,Sans-Serif"/>
              <a:buChar char="•"/>
            </a:pPr>
            <a:r>
              <a:rPr lang="en-US" dirty="0">
                <a:ea typeface="+mn-lt"/>
                <a:cs typeface="+mn-lt"/>
              </a:rPr>
              <a:t>Display 5 records where launch sites begin with the string 'CCA'</a:t>
            </a:r>
          </a:p>
          <a:p>
            <a:pPr marL="285750" lvl="1" indent="-285750">
              <a:lnSpc>
                <a:spcPct val="90000"/>
              </a:lnSpc>
              <a:spcBef>
                <a:spcPts val="500"/>
              </a:spcBef>
              <a:buFont typeface="Arial,Sans-Serif"/>
              <a:buChar char="•"/>
            </a:pPr>
            <a:r>
              <a:rPr lang="en-US" dirty="0">
                <a:ea typeface="+mn-lt"/>
                <a:cs typeface="+mn-lt"/>
              </a:rPr>
              <a:t>Display the total payload mass carried by boosters launched by NASA (CRS).</a:t>
            </a:r>
          </a:p>
          <a:p>
            <a:pPr marL="285750" lvl="1" indent="-285750">
              <a:lnSpc>
                <a:spcPct val="90000"/>
              </a:lnSpc>
              <a:spcBef>
                <a:spcPts val="500"/>
              </a:spcBef>
              <a:buFont typeface="Arial,Sans-Serif"/>
              <a:buChar char="•"/>
            </a:pPr>
            <a:r>
              <a:rPr lang="en-US" dirty="0">
                <a:ea typeface="+mn-lt"/>
                <a:cs typeface="+mn-lt"/>
              </a:rPr>
              <a:t>Display average payload mass carried by booster version F9 v1.1.</a:t>
            </a:r>
          </a:p>
          <a:p>
            <a:pPr marL="285750" lvl="1" indent="-285750">
              <a:lnSpc>
                <a:spcPct val="90000"/>
              </a:lnSpc>
              <a:spcBef>
                <a:spcPts val="500"/>
              </a:spcBef>
              <a:buFont typeface="Arial,Sans-Serif"/>
              <a:buChar char="•"/>
            </a:pPr>
            <a:r>
              <a:rPr lang="en-US" dirty="0">
                <a:ea typeface="+mn-lt"/>
                <a:cs typeface="+mn-lt"/>
              </a:rPr>
              <a:t>List the date when the first successful landing outcome in ground pad was achieved.</a:t>
            </a:r>
          </a:p>
          <a:p>
            <a:pPr marL="285750" lvl="1" indent="-285750">
              <a:lnSpc>
                <a:spcPct val="90000"/>
              </a:lnSpc>
              <a:spcBef>
                <a:spcPts val="500"/>
              </a:spcBef>
              <a:buFont typeface="Arial,Sans-Serif"/>
              <a:buChar char="•"/>
            </a:pPr>
            <a:r>
              <a:rPr lang="en-US" dirty="0">
                <a:ea typeface="+mn-lt"/>
                <a:cs typeface="+mn-lt"/>
              </a:rPr>
              <a:t>List the names of the boosters which have success in drone ship and have payload mass greater than 4000 but less than 6000.</a:t>
            </a:r>
          </a:p>
          <a:p>
            <a:pPr marL="285750" lvl="1" indent="-285750">
              <a:lnSpc>
                <a:spcPct val="90000"/>
              </a:lnSpc>
              <a:spcBef>
                <a:spcPts val="500"/>
              </a:spcBef>
              <a:buFont typeface="Arial,Sans-Serif"/>
              <a:buChar char="•"/>
            </a:pPr>
            <a:r>
              <a:rPr lang="en-US" dirty="0">
                <a:ea typeface="+mn-lt"/>
                <a:cs typeface="+mn-lt"/>
              </a:rPr>
              <a:t>List the total number of successful and failure mission outcomes.</a:t>
            </a:r>
          </a:p>
          <a:p>
            <a:pPr marL="285750" lvl="1" indent="-285750">
              <a:lnSpc>
                <a:spcPct val="90000"/>
              </a:lnSpc>
              <a:spcBef>
                <a:spcPts val="500"/>
              </a:spcBef>
              <a:buFont typeface="Arial,Sans-Serif"/>
              <a:buChar char="•"/>
            </a:pPr>
            <a:r>
              <a:rPr lang="en-US" dirty="0">
                <a:ea typeface="+mn-lt"/>
                <a:cs typeface="+mn-lt"/>
              </a:rPr>
              <a:t>List the names of the </a:t>
            </a:r>
            <a:r>
              <a:rPr lang="en-US" dirty="0" err="1">
                <a:ea typeface="+mn-lt"/>
                <a:cs typeface="+mn-lt"/>
              </a:rPr>
              <a:t>booster_versions</a:t>
            </a:r>
            <a:r>
              <a:rPr lang="en-US" dirty="0">
                <a:ea typeface="+mn-lt"/>
                <a:cs typeface="+mn-lt"/>
              </a:rPr>
              <a:t> which have carried the maximum payload mass.</a:t>
            </a:r>
          </a:p>
          <a:p>
            <a:pPr marL="285750" lvl="1" indent="-285750">
              <a:lnSpc>
                <a:spcPct val="90000"/>
              </a:lnSpc>
              <a:spcBef>
                <a:spcPts val="500"/>
              </a:spcBef>
              <a:buFont typeface="Arial,Sans-Serif"/>
              <a:buChar char="•"/>
            </a:pPr>
            <a:r>
              <a:rPr lang="en-US" dirty="0">
                <a:ea typeface="+mn-lt"/>
                <a:cs typeface="+mn-lt"/>
              </a:rPr>
              <a:t>List the records which will display the month names, failure </a:t>
            </a:r>
            <a:r>
              <a:rPr lang="en-US" dirty="0" err="1">
                <a:ea typeface="+mn-lt"/>
                <a:cs typeface="+mn-lt"/>
              </a:rPr>
              <a:t>landing_outcomes</a:t>
            </a:r>
            <a:r>
              <a:rPr lang="en-US" dirty="0">
                <a:ea typeface="+mn-lt"/>
                <a:cs typeface="+mn-lt"/>
              </a:rPr>
              <a:t> in drone ship, booster versions, </a:t>
            </a:r>
            <a:r>
              <a:rPr lang="en-US" dirty="0" err="1">
                <a:ea typeface="+mn-lt"/>
                <a:cs typeface="+mn-lt"/>
              </a:rPr>
              <a:t>launch_site</a:t>
            </a:r>
            <a:r>
              <a:rPr lang="en-US" dirty="0">
                <a:ea typeface="+mn-lt"/>
                <a:cs typeface="+mn-lt"/>
              </a:rPr>
              <a:t> for the months in year 2015.</a:t>
            </a:r>
          </a:p>
          <a:p>
            <a:pPr marL="285750" lvl="1" indent="-285750">
              <a:lnSpc>
                <a:spcPct val="90000"/>
              </a:lnSpc>
              <a:spcBef>
                <a:spcPts val="500"/>
              </a:spcBef>
              <a:buFont typeface="Arial,Sans-Serif"/>
              <a:buChar char="•"/>
            </a:pPr>
            <a:r>
              <a:rPr lang="en-US" dirty="0">
                <a:ea typeface="+mn-lt"/>
                <a:cs typeface="+mn-lt"/>
              </a:rPr>
              <a:t>Rank the count of successful </a:t>
            </a:r>
            <a:r>
              <a:rPr lang="en-US" dirty="0" err="1">
                <a:ea typeface="+mn-lt"/>
                <a:cs typeface="+mn-lt"/>
              </a:rPr>
              <a:t>landing_outcomes</a:t>
            </a:r>
            <a:r>
              <a:rPr lang="en-US" dirty="0">
                <a:ea typeface="+mn-lt"/>
                <a:cs typeface="+mn-lt"/>
              </a:rPr>
              <a:t> between the date 04-06-2010 and 20-03-2017 in descending order. Link to code</a:t>
            </a:r>
          </a:p>
          <a:p>
            <a:pPr marL="285750" lvl="1" indent="-285750">
              <a:buFont typeface="Arial"/>
              <a:buChar char="•"/>
            </a:pPr>
            <a:endParaRPr lang="en-US">
              <a:ea typeface="+mn-lt"/>
              <a:cs typeface="+mn-lt"/>
            </a:endParaRPr>
          </a:p>
          <a:p>
            <a:endParaRPr lang="en-US" dirty="0">
              <a:cs typeface="Calibri"/>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1101" y="1241843"/>
            <a:ext cx="10515600" cy="4351338"/>
          </a:xfrm>
          <a:prstGeom prst="rect">
            <a:avLst/>
          </a:prstGeom>
        </p:spPr>
        <p:txBody>
          <a:bodyPr lIns="91440" tIns="45720" rIns="91440" bIns="45720" anchor="t">
            <a:normAutofit/>
          </a:bodyPr>
          <a:lstStyle/>
          <a:p>
            <a:pPr marL="0" indent="0">
              <a:buNone/>
            </a:pPr>
            <a:endParaRPr lang="en-US" sz="2200" dirty="0">
              <a:solidFill>
                <a:srgbClr val="292929"/>
              </a:solidFill>
              <a:latin typeface="Abadi"/>
              <a:ea typeface="+mn-lt"/>
              <a:cs typeface="+mn-lt"/>
            </a:endParaRPr>
          </a:p>
          <a:p>
            <a:pPr lvl="1"/>
            <a:r>
              <a:rPr lang="en-US" sz="2200" dirty="0">
                <a:ea typeface="+mn-lt"/>
                <a:cs typeface="+mn-lt"/>
              </a:rPr>
              <a:t>Marked all launch sites, and added map objects such as markers, circles, lines to mark the success or failure of launches for each site on the folium map.</a:t>
            </a:r>
            <a:endParaRPr lang="en-US" dirty="0">
              <a:cs typeface="Calibri" panose="020F0502020204030204"/>
            </a:endParaRPr>
          </a:p>
          <a:p>
            <a:pPr lvl="1"/>
            <a:r>
              <a:rPr lang="en-US" sz="2200" dirty="0">
                <a:ea typeface="+mn-lt"/>
                <a:cs typeface="+mn-lt"/>
              </a:rPr>
              <a:t>We assigned the feature launch outcomes (failure or success) to class 0 and 1, 0 for failure, and 1 for success. </a:t>
            </a:r>
            <a:endParaRPr lang="en-US" sz="2200" dirty="0">
              <a:cs typeface="Calibri"/>
            </a:endParaRPr>
          </a:p>
          <a:p>
            <a:pPr lvl="1"/>
            <a:r>
              <a:rPr lang="en-US" sz="2200" dirty="0">
                <a:ea typeface="+mn-lt"/>
                <a:cs typeface="+mn-lt"/>
              </a:rPr>
              <a:t>Using the color-labeled markers to show successful and unsuccessful landings. </a:t>
            </a:r>
            <a:r>
              <a:rPr lang="en-US" sz="2200" dirty="0">
                <a:highlight>
                  <a:srgbClr val="00FF00"/>
                </a:highlight>
                <a:ea typeface="+mn-lt"/>
                <a:cs typeface="+mn-lt"/>
              </a:rPr>
              <a:t>Green </a:t>
            </a:r>
            <a:r>
              <a:rPr lang="en-US" sz="2200" dirty="0">
                <a:ea typeface="+mn-lt"/>
                <a:cs typeface="+mn-lt"/>
              </a:rPr>
              <a:t>for successful landing and </a:t>
            </a:r>
            <a:r>
              <a:rPr lang="en-US" sz="2200" dirty="0">
                <a:highlight>
                  <a:srgbClr val="FF0000"/>
                </a:highlight>
                <a:ea typeface="+mn-lt"/>
                <a:cs typeface="+mn-lt"/>
              </a:rPr>
              <a:t>Red </a:t>
            </a:r>
            <a:r>
              <a:rPr lang="en-US" sz="2200" dirty="0">
                <a:ea typeface="+mn-lt"/>
                <a:cs typeface="+mn-lt"/>
              </a:rPr>
              <a:t>for unsuccessful landing, we can see which launch sites have relatively high success rate. </a:t>
            </a:r>
            <a:endParaRPr lang="en-US" dirty="0"/>
          </a:p>
          <a:p>
            <a:pPr lvl="1"/>
            <a:r>
              <a:rPr lang="en-US" sz="2200" dirty="0">
                <a:ea typeface="+mn-lt"/>
                <a:cs typeface="+mn-lt"/>
              </a:rPr>
              <a:t>We calculated the distances between a launch site to  key locations like railway, highway, </a:t>
            </a:r>
            <a:r>
              <a:rPr lang="en-US" sz="2200" dirty="0" err="1">
                <a:ea typeface="+mn-lt"/>
                <a:cs typeface="+mn-lt"/>
              </a:rPr>
              <a:t>coastway</a:t>
            </a:r>
            <a:r>
              <a:rPr lang="en-US" sz="2200" dirty="0">
                <a:ea typeface="+mn-lt"/>
                <a:cs typeface="+mn-lt"/>
              </a:rPr>
              <a:t>, city, and plot a line between them.</a:t>
            </a:r>
            <a:endParaRPr lang="en-US" sz="2200" dirty="0">
              <a:cs typeface="Calibri"/>
            </a:endParaRPr>
          </a:p>
          <a:p>
            <a:pPr>
              <a:lnSpc>
                <a:spcPct val="100000"/>
              </a:lnSpc>
              <a:spcBef>
                <a:spcPts val="1400"/>
              </a:spcBef>
            </a:pPr>
            <a:endParaRPr lang="en-US"/>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Build an Interactive Map with Folium</a:t>
            </a:r>
            <a:endParaRPr lang="tr-TR" dirty="0">
              <a:latin typeface="IBM Plex Mono SemiBold"/>
            </a:endParaRPr>
          </a:p>
        </p:txBody>
      </p:sp>
      <p:sp>
        <p:nvSpPr>
          <p:cNvPr id="6" name="Metin kutusu 5">
            <a:extLst>
              <a:ext uri="{FF2B5EF4-FFF2-40B4-BE49-F238E27FC236}">
                <a16:creationId xmlns:a16="http://schemas.microsoft.com/office/drawing/2014/main" id="{54B6E629-4688-2072-61DF-B49E8CB33321}"/>
              </a:ext>
            </a:extLst>
          </p:cNvPr>
          <p:cNvSpPr txBox="1"/>
          <p:nvPr/>
        </p:nvSpPr>
        <p:spPr>
          <a:xfrm>
            <a:off x="1143000" y="6223000"/>
            <a:ext cx="2616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hlinkClick r:id="rId3"/>
              </a:rPr>
              <a:t>Code link</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ea typeface="+mn-lt"/>
                <a:cs typeface="+mn-lt"/>
              </a:rPr>
              <a:t>Built an interactive dashboard with </a:t>
            </a:r>
            <a:r>
              <a:rPr lang="en-US" sz="2200" dirty="0" err="1">
                <a:ea typeface="+mn-lt"/>
                <a:cs typeface="+mn-lt"/>
              </a:rPr>
              <a:t>Plotly</a:t>
            </a:r>
            <a:r>
              <a:rPr lang="en-US" sz="2200" dirty="0">
                <a:ea typeface="+mn-lt"/>
                <a:cs typeface="+mn-lt"/>
              </a:rPr>
              <a:t> dash.</a:t>
            </a:r>
            <a:endParaRPr lang="en-US" sz="2200" dirty="0" err="1">
              <a:ea typeface="+mn-lt"/>
              <a:cs typeface="+mn-lt"/>
            </a:endParaRPr>
          </a:p>
          <a:p>
            <a:r>
              <a:rPr lang="en-US" sz="2200" dirty="0">
                <a:ea typeface="+mn-lt"/>
                <a:cs typeface="+mn-lt"/>
              </a:rPr>
              <a:t>Pie charts showing the total launches by a certain sites</a:t>
            </a:r>
            <a:endParaRPr lang="en-US" dirty="0">
              <a:cs typeface="Calibri" panose="020F0502020204030204"/>
            </a:endParaRPr>
          </a:p>
          <a:p>
            <a:r>
              <a:rPr lang="en-US" sz="2200" dirty="0">
                <a:ea typeface="+mn-lt"/>
                <a:cs typeface="+mn-lt"/>
              </a:rPr>
              <a:t>Scatter graph showing the relationship with Outcome and Payload Mass (Kg) for the different booster version.</a:t>
            </a:r>
            <a:endParaRPr lang="en-US" dirty="0">
              <a:cs typeface="Calibri" panose="020F0502020204030204"/>
            </a:endParaRPr>
          </a:p>
          <a:p>
            <a:endParaRPr lang="en-US" sz="2200" dirty="0">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Metin kutusu 5">
            <a:extLst>
              <a:ext uri="{FF2B5EF4-FFF2-40B4-BE49-F238E27FC236}">
                <a16:creationId xmlns:a16="http://schemas.microsoft.com/office/drawing/2014/main" id="{096D19F0-7384-11F4-293C-9C8573CB228F}"/>
              </a:ext>
            </a:extLst>
          </p:cNvPr>
          <p:cNvSpPr txBox="1"/>
          <p:nvPr/>
        </p:nvSpPr>
        <p:spPr>
          <a:xfrm>
            <a:off x="1143000" y="6223000"/>
            <a:ext cx="2616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hlinkClick r:id="rId3"/>
              </a:rPr>
              <a:t>Code link</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2921"/>
            <a:ext cx="9745589" cy="4351338"/>
          </a:xfrm>
          <a:prstGeom prst="rect">
            <a:avLst/>
          </a:prstGeom>
        </p:spPr>
        <p:txBody>
          <a:bodyPr lIns="91440" tIns="45720" rIns="91440" bIns="45720" anchor="t">
            <a:normAutofit/>
          </a:bodyPr>
          <a:lstStyle/>
          <a:p>
            <a:r>
              <a:rPr lang="en-US" sz="2200" dirty="0">
                <a:ea typeface="+mn-lt"/>
                <a:cs typeface="+mn-lt"/>
              </a:rPr>
              <a:t>Data preparation</a:t>
            </a:r>
            <a:endParaRPr lang="tr-TR" dirty="0" err="1">
              <a:cs typeface="Calibri" panose="020F0502020204030204"/>
            </a:endParaRPr>
          </a:p>
          <a:p>
            <a:pPr marL="457200" lvl="1" indent="0">
              <a:buNone/>
            </a:pPr>
            <a:r>
              <a:rPr lang="en-US" sz="2200" dirty="0">
                <a:ea typeface="+mn-lt"/>
                <a:cs typeface="+mn-lt"/>
              </a:rPr>
              <a:t>Load the data using </a:t>
            </a:r>
            <a:r>
              <a:rPr lang="en-US" sz="2200" dirty="0" err="1">
                <a:ea typeface="+mn-lt"/>
                <a:cs typeface="+mn-lt"/>
              </a:rPr>
              <a:t>numpy</a:t>
            </a:r>
            <a:r>
              <a:rPr lang="en-US" sz="2200" dirty="0">
                <a:ea typeface="+mn-lt"/>
                <a:cs typeface="+mn-lt"/>
              </a:rPr>
              <a:t> and pandas, normalized the data, split  data into training set and testing set.</a:t>
            </a:r>
            <a:endParaRPr lang="en-US" dirty="0">
              <a:ea typeface="+mn-lt"/>
              <a:cs typeface="+mn-lt"/>
            </a:endParaRPr>
          </a:p>
          <a:p>
            <a:r>
              <a:rPr lang="en-US" sz="2200" dirty="0">
                <a:ea typeface="+mn-lt"/>
                <a:cs typeface="+mn-lt"/>
              </a:rPr>
              <a:t>Model preparation</a:t>
            </a:r>
            <a:endParaRPr lang="en-US" dirty="0">
              <a:ea typeface="+mn-lt"/>
              <a:cs typeface="+mn-lt"/>
            </a:endParaRPr>
          </a:p>
          <a:p>
            <a:pPr lvl="1">
              <a:buNone/>
            </a:pPr>
            <a:r>
              <a:rPr lang="en-US" sz="2200" dirty="0">
                <a:ea typeface="+mn-lt"/>
                <a:cs typeface="+mn-lt"/>
              </a:rPr>
              <a:t>Select machine learning algorithms, set parameters for each algorithm to </a:t>
            </a:r>
            <a:r>
              <a:rPr lang="en-US" sz="2200" dirty="0" err="1">
                <a:ea typeface="+mn-lt"/>
                <a:cs typeface="+mn-lt"/>
              </a:rPr>
              <a:t>GridSearchCV</a:t>
            </a:r>
            <a:r>
              <a:rPr lang="en-US" sz="2200" dirty="0">
                <a:ea typeface="+mn-lt"/>
                <a:cs typeface="+mn-lt"/>
              </a:rPr>
              <a:t> than train </a:t>
            </a:r>
            <a:r>
              <a:rPr lang="en-US" sz="2200" dirty="0" err="1">
                <a:ea typeface="+mn-lt"/>
                <a:cs typeface="+mn-lt"/>
              </a:rPr>
              <a:t>GridSearchModel</a:t>
            </a:r>
            <a:r>
              <a:rPr lang="en-US" sz="2200" dirty="0">
                <a:ea typeface="+mn-lt"/>
                <a:cs typeface="+mn-lt"/>
              </a:rPr>
              <a:t> models with training dataset.</a:t>
            </a:r>
          </a:p>
          <a:p>
            <a:r>
              <a:rPr lang="en-US" sz="2200" dirty="0">
                <a:ea typeface="+mn-lt"/>
                <a:cs typeface="+mn-lt"/>
              </a:rPr>
              <a:t>Model evaluation</a:t>
            </a:r>
          </a:p>
          <a:p>
            <a:pPr lvl="1">
              <a:buNone/>
            </a:pPr>
            <a:r>
              <a:rPr lang="en-US" sz="2200" dirty="0">
                <a:ea typeface="+mn-lt"/>
                <a:cs typeface="+mn-lt"/>
              </a:rPr>
              <a:t>Get best hyperparameters for each type of model than compute accuracy for each model with test dataset than plot confusion matrix.</a:t>
            </a:r>
          </a:p>
          <a:p>
            <a:r>
              <a:rPr lang="en-US" sz="2200" dirty="0">
                <a:ea typeface="+mn-lt"/>
                <a:cs typeface="+mn-lt"/>
              </a:rPr>
              <a:t>Model comparison</a:t>
            </a:r>
            <a:endParaRPr lang="en-US" dirty="0">
              <a:cs typeface="Calibri" panose="020F0502020204030204"/>
            </a:endParaRPr>
          </a:p>
          <a:p>
            <a:pPr lvl="1">
              <a:buNone/>
            </a:pPr>
            <a:r>
              <a:rPr lang="en-US" sz="2200" dirty="0">
                <a:ea typeface="+mn-lt"/>
                <a:cs typeface="+mn-lt"/>
              </a:rPr>
              <a:t>Compare models according to their accuracy then choose the model with the best accuracy. </a:t>
            </a:r>
            <a:endParaRPr lang="en-US" dirty="0"/>
          </a:p>
          <a:p>
            <a:pPr lvl="1">
              <a:buNone/>
            </a:pPr>
            <a:endParaRPr lang="en-US"/>
          </a:p>
          <a:p>
            <a:pPr marL="457200" lvl="1" indent="0">
              <a:buNone/>
            </a:pPr>
            <a:endParaRPr lang="en-US" sz="2200" dirty="0">
              <a:ea typeface="+mn-lt"/>
              <a:cs typeface="+mn-lt"/>
            </a:endParaRPr>
          </a:p>
          <a:p>
            <a:pPr marL="0" indent="0">
              <a:lnSpc>
                <a:spcPct val="100000"/>
              </a:lnSpc>
              <a:spcBef>
                <a:spcPts val="1400"/>
              </a:spcBef>
              <a:buNone/>
            </a:pPr>
            <a:endParaRPr lang="en-US">
              <a:cs typeface="Calibri" panose="020F0502020204030204"/>
            </a:endParaRPr>
          </a:p>
          <a:p>
            <a:pPr marL="0" indent="0">
              <a:buNone/>
            </a:pPr>
            <a:endParaRPr lang="en-US">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Metin kutusu 5">
            <a:extLst>
              <a:ext uri="{FF2B5EF4-FFF2-40B4-BE49-F238E27FC236}">
                <a16:creationId xmlns:a16="http://schemas.microsoft.com/office/drawing/2014/main" id="{B21C9DF5-02E4-AF1E-EE3A-4B41C3BA46EC}"/>
              </a:ext>
            </a:extLst>
          </p:cNvPr>
          <p:cNvSpPr txBox="1"/>
          <p:nvPr/>
        </p:nvSpPr>
        <p:spPr>
          <a:xfrm>
            <a:off x="1143000" y="6223000"/>
            <a:ext cx="2616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hlinkClick r:id="rId3"/>
              </a:rPr>
              <a:t>Code link</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8381" y="4118020"/>
            <a:ext cx="10264350" cy="3811588"/>
          </a:xfrm>
          <a:prstGeom prst="rect">
            <a:avLst/>
          </a:prstGeom>
        </p:spPr>
        <p:txBody>
          <a:bodyPr lIns="91440" tIns="45720" rIns="91440" bIns="45720" anchor="t">
            <a:normAutofit/>
          </a:bodyPr>
          <a:lstStyle/>
          <a:p>
            <a:pPr marL="342900" indent="-342900"/>
            <a:r>
              <a:rPr lang="en-CA" sz="2200" dirty="0">
                <a:ea typeface="+mn-lt"/>
                <a:cs typeface="+mn-lt"/>
              </a:rPr>
              <a:t>From the plot, we can see that the larger the flight number at a launch site, the greater the success rate.</a:t>
            </a:r>
            <a:endParaRPr lang="en-CA" sz="2200" dirty="0">
              <a:solidFill>
                <a:srgbClr val="000000"/>
              </a:solidFill>
              <a:latin typeface="Calibri"/>
              <a:cs typeface="Calibri"/>
            </a:endParaRPr>
          </a:p>
          <a:p>
            <a:endParaRPr lang="en-CA" sz="2200" dirty="0">
              <a:solidFill>
                <a:srgbClr val="000000"/>
              </a:solidFill>
              <a:latin typeface="Calibri"/>
              <a:cs typeface="Calibr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Resim 5">
            <a:extLst>
              <a:ext uri="{FF2B5EF4-FFF2-40B4-BE49-F238E27FC236}">
                <a16:creationId xmlns:a16="http://schemas.microsoft.com/office/drawing/2014/main" id="{7FA57D18-020E-01E4-0133-1FE8AA77D411}"/>
              </a:ext>
            </a:extLst>
          </p:cNvPr>
          <p:cNvPicPr>
            <a:picLocks noChangeAspect="1"/>
          </p:cNvPicPr>
          <p:nvPr/>
        </p:nvPicPr>
        <p:blipFill>
          <a:blip r:embed="rId3"/>
          <a:stretch>
            <a:fillRect/>
          </a:stretch>
        </p:blipFill>
        <p:spPr>
          <a:xfrm>
            <a:off x="1055889" y="1515336"/>
            <a:ext cx="10092922" cy="197599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23560"/>
            <a:ext cx="10006773" cy="3811588"/>
          </a:xfrm>
          <a:prstGeom prst="rect">
            <a:avLst/>
          </a:prstGeom>
        </p:spPr>
        <p:txBody>
          <a:bodyPr lIns="91440" tIns="45720" rIns="91440" bIns="45720" anchor="t">
            <a:normAutofit/>
          </a:bodyPr>
          <a:lstStyle/>
          <a:p>
            <a:pPr marL="342900" indent="-342900"/>
            <a:r>
              <a:rPr lang="en-CA" sz="2200" dirty="0">
                <a:ea typeface="+mn-lt"/>
                <a:cs typeface="+mn-lt"/>
              </a:rPr>
              <a:t>Depending on the launch site, a heavier payload may be a consideration for a successful landing.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Resim 5">
            <a:extLst>
              <a:ext uri="{FF2B5EF4-FFF2-40B4-BE49-F238E27FC236}">
                <a16:creationId xmlns:a16="http://schemas.microsoft.com/office/drawing/2014/main" id="{EC5D38FF-8ED6-BB54-D3C9-239EFA90FBA2}"/>
              </a:ext>
            </a:extLst>
          </p:cNvPr>
          <p:cNvPicPr>
            <a:picLocks noChangeAspect="1"/>
          </p:cNvPicPr>
          <p:nvPr/>
        </p:nvPicPr>
        <p:blipFill>
          <a:blip r:embed="rId3"/>
          <a:stretch>
            <a:fillRect/>
          </a:stretch>
        </p:blipFill>
        <p:spPr>
          <a:xfrm>
            <a:off x="963590" y="1590558"/>
            <a:ext cx="10212409" cy="204538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239325"/>
            <a:ext cx="10307280" cy="3811588"/>
          </a:xfrm>
          <a:prstGeom prst="rect">
            <a:avLst/>
          </a:prstGeom>
        </p:spPr>
        <p:txBody>
          <a:bodyPr lIns="91440" tIns="45720" rIns="91440" bIns="45720" anchor="t">
            <a:normAutofit/>
          </a:bodyPr>
          <a:lstStyle/>
          <a:p>
            <a:r>
              <a:rPr lang="en-US" sz="2200" dirty="0">
                <a:ea typeface="+mn-lt"/>
                <a:cs typeface="+mn-lt"/>
              </a:rPr>
              <a:t>This plot shows the success rate for different orbit types. We can see ES-L1, GEO, HEO, SSO have the best success rate.</a:t>
            </a:r>
            <a:endParaRPr lang="tr-TR" dirty="0">
              <a:cs typeface="Calibri" panose="020F0502020204030204"/>
            </a:endParaRPr>
          </a:p>
          <a:p>
            <a:pPr>
              <a:lnSpc>
                <a:spcPct val="100000"/>
              </a:lnSpc>
              <a:spcBef>
                <a:spcPts val="1400"/>
              </a:spcBef>
            </a:pPr>
            <a:endParaRPr lang="tr-TR">
              <a:cs typeface="Calibri" panose="020F0502020204030204"/>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Resim 5">
            <a:extLst>
              <a:ext uri="{FF2B5EF4-FFF2-40B4-BE49-F238E27FC236}">
                <a16:creationId xmlns:a16="http://schemas.microsoft.com/office/drawing/2014/main" id="{02A8B902-663E-9338-FE30-407C3075BBA4}"/>
              </a:ext>
            </a:extLst>
          </p:cNvPr>
          <p:cNvPicPr>
            <a:picLocks noChangeAspect="1"/>
          </p:cNvPicPr>
          <p:nvPr/>
        </p:nvPicPr>
        <p:blipFill>
          <a:blip r:embed="rId3"/>
          <a:stretch>
            <a:fillRect/>
          </a:stretch>
        </p:blipFill>
        <p:spPr>
          <a:xfrm>
            <a:off x="687410" y="1489253"/>
            <a:ext cx="10933984" cy="221758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19643"/>
            <a:ext cx="10328745" cy="3811588"/>
          </a:xfrm>
          <a:prstGeom prst="rect">
            <a:avLst/>
          </a:prstGeom>
        </p:spPr>
        <p:txBody>
          <a:bodyPr lIns="91440" tIns="45720" rIns="91440" bIns="45720" anchor="t">
            <a:normAutofit/>
          </a:bodyPr>
          <a:lstStyle/>
          <a:p>
            <a:r>
              <a:rPr lang="en-US" sz="2200" dirty="0">
                <a:ea typeface="+mn-lt"/>
                <a:cs typeface="+mn-lt"/>
              </a:rPr>
              <a:t>We can see that the success rate increases with the number of flights for the LEO orbit. For some orbits like GTO, there is no relation between the success rate and the number of flights. </a:t>
            </a:r>
            <a:endParaRPr lang="tr-TR" dirty="0">
              <a:solidFill>
                <a:srgbClr val="000000"/>
              </a:solidFill>
              <a:latin typeface="Calibri"/>
              <a:cs typeface="Calibri"/>
            </a:endParaRPr>
          </a:p>
          <a:p>
            <a:endParaRPr lang="en-US" sz="2200" dirty="0">
              <a:solidFill>
                <a:srgbClr val="000000"/>
              </a:solidFill>
              <a:latin typeface="Calibr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Resim 5">
            <a:extLst>
              <a:ext uri="{FF2B5EF4-FFF2-40B4-BE49-F238E27FC236}">
                <a16:creationId xmlns:a16="http://schemas.microsoft.com/office/drawing/2014/main" id="{A85D9BE8-DE5B-35BA-158B-6301A6F7E9AA}"/>
              </a:ext>
            </a:extLst>
          </p:cNvPr>
          <p:cNvPicPr>
            <a:picLocks noChangeAspect="1"/>
          </p:cNvPicPr>
          <p:nvPr/>
        </p:nvPicPr>
        <p:blipFill>
          <a:blip r:embed="rId3"/>
          <a:stretch>
            <a:fillRect/>
          </a:stretch>
        </p:blipFill>
        <p:spPr>
          <a:xfrm>
            <a:off x="1000438" y="1503087"/>
            <a:ext cx="10193807" cy="205629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75597"/>
            <a:ext cx="10403871" cy="3811588"/>
          </a:xfrm>
          <a:prstGeom prst="rect">
            <a:avLst/>
          </a:prstGeom>
        </p:spPr>
        <p:txBody>
          <a:bodyPr lIns="91440" tIns="45720" rIns="91440" bIns="45720" anchor="t">
            <a:normAutofit/>
          </a:bodyPr>
          <a:lstStyle/>
          <a:p>
            <a:r>
              <a:rPr lang="en-US" sz="2200" dirty="0">
                <a:ea typeface="+mn-lt"/>
                <a:cs typeface="+mn-lt"/>
              </a:rPr>
              <a:t>The weight of the payloads can have a great influence on the success rate of the launches in certain orbits. We can see that with heavy payloads, the successful landing are more for PO, LEO and ISS orbits.</a:t>
            </a:r>
            <a:endParaRPr lang="en-US" sz="2200" dirty="0">
              <a:cs typeface="Calibri"/>
            </a:endParaRPr>
          </a:p>
          <a:p>
            <a:endParaRPr lang="en-US" sz="2200" dirty="0">
              <a:cs typeface="Calibri"/>
            </a:endParaRPr>
          </a:p>
          <a:p>
            <a:pPr>
              <a:lnSpc>
                <a:spcPct val="100000"/>
              </a:lnSpc>
              <a:spcBef>
                <a:spcPts val="1400"/>
              </a:spcBef>
            </a:pPr>
            <a:endParaRPr lang="tr-TR">
              <a:cs typeface="Calibri" panose="020F0502020204030204"/>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Resim 5">
            <a:extLst>
              <a:ext uri="{FF2B5EF4-FFF2-40B4-BE49-F238E27FC236}">
                <a16:creationId xmlns:a16="http://schemas.microsoft.com/office/drawing/2014/main" id="{CE508123-3422-3899-8579-C9CD740BB8B3}"/>
              </a:ext>
            </a:extLst>
          </p:cNvPr>
          <p:cNvPicPr>
            <a:picLocks noChangeAspect="1"/>
          </p:cNvPicPr>
          <p:nvPr/>
        </p:nvPicPr>
        <p:blipFill>
          <a:blip r:embed="rId3"/>
          <a:stretch>
            <a:fillRect/>
          </a:stretch>
        </p:blipFill>
        <p:spPr>
          <a:xfrm>
            <a:off x="992567" y="1541802"/>
            <a:ext cx="10178245" cy="206383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41616"/>
            <a:ext cx="10403871" cy="3811588"/>
          </a:xfrm>
          <a:prstGeom prst="rect">
            <a:avLst/>
          </a:prstGeom>
        </p:spPr>
        <p:txBody>
          <a:bodyPr lIns="91440" tIns="45720" rIns="91440" bIns="45720" anchor="t">
            <a:normAutofit/>
          </a:bodyPr>
          <a:lstStyle/>
          <a:p>
            <a:r>
              <a:rPr lang="en-US" sz="2200" dirty="0">
                <a:ea typeface="+mn-lt"/>
                <a:cs typeface="+mn-lt"/>
              </a:rPr>
              <a:t>Since 2013, we can see an increase in the Space X Rocket success rate.</a:t>
            </a:r>
            <a:endParaRPr lang="tr-TR" dirty="0">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Resim 5">
            <a:extLst>
              <a:ext uri="{FF2B5EF4-FFF2-40B4-BE49-F238E27FC236}">
                <a16:creationId xmlns:a16="http://schemas.microsoft.com/office/drawing/2014/main" id="{F0F76F99-C398-FE76-D6EF-A046A7063057}"/>
              </a:ext>
            </a:extLst>
          </p:cNvPr>
          <p:cNvPicPr>
            <a:picLocks noChangeAspect="1"/>
          </p:cNvPicPr>
          <p:nvPr/>
        </p:nvPicPr>
        <p:blipFill>
          <a:blip r:embed="rId3"/>
          <a:stretch>
            <a:fillRect/>
          </a:stretch>
        </p:blipFill>
        <p:spPr>
          <a:xfrm>
            <a:off x="1027806" y="1622690"/>
            <a:ext cx="10147478" cy="208092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9531" y="4530189"/>
            <a:ext cx="10260744" cy="4351338"/>
          </a:xfrm>
          <a:prstGeom prst="rect">
            <a:avLst/>
          </a:prstGeom>
        </p:spPr>
        <p:txBody>
          <a:bodyPr lIns="91440" tIns="45720" rIns="91440" bIns="45720" anchor="t">
            <a:normAutofit/>
          </a:bodyPr>
          <a:lstStyle/>
          <a:p>
            <a:pPr marL="342900" indent="-342900">
              <a:buFont typeface="Arial"/>
              <a:buChar char="•"/>
            </a:pPr>
            <a:r>
              <a:rPr lang="en-US" sz="2200" dirty="0">
                <a:ea typeface="+mn-lt"/>
                <a:cs typeface="+mn-lt"/>
              </a:rPr>
              <a:t>The use of  the key word </a:t>
            </a:r>
            <a:r>
              <a:rPr lang="en-US" sz="2200" b="1" dirty="0">
                <a:ea typeface="+mn-lt"/>
                <a:cs typeface="+mn-lt"/>
              </a:rPr>
              <a:t>DISTINCT</a:t>
            </a:r>
            <a:r>
              <a:rPr lang="en-US" sz="2200" dirty="0">
                <a:ea typeface="+mn-lt"/>
                <a:cs typeface="+mn-lt"/>
              </a:rPr>
              <a:t> is showing only unique launch sites from the SpaceX data.</a:t>
            </a:r>
            <a:endParaRPr lang="en-US" sz="2200" dirty="0">
              <a:solidFill>
                <a:srgbClr val="000000"/>
              </a:solidFill>
              <a:latin typeface="Calibri"/>
              <a:cs typeface="Calibri"/>
            </a:endParaRPr>
          </a:p>
          <a:p>
            <a:endParaRPr lang="en-US" sz="2200" dirty="0">
              <a:solidFill>
                <a:srgbClr val="000000"/>
              </a:solidFill>
              <a:latin typeface="Calibr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pic>
        <p:nvPicPr>
          <p:cNvPr id="2" name="Resim 5" descr="metin içeren bir resim&#10;&#10;Açıklama otomatik olarak oluşturuldu">
            <a:extLst>
              <a:ext uri="{FF2B5EF4-FFF2-40B4-BE49-F238E27FC236}">
                <a16:creationId xmlns:a16="http://schemas.microsoft.com/office/drawing/2014/main" id="{5C49CE0D-96B6-1C4F-8C40-5FA90D7F376F}"/>
              </a:ext>
            </a:extLst>
          </p:cNvPr>
          <p:cNvPicPr>
            <a:picLocks noChangeAspect="1"/>
          </p:cNvPicPr>
          <p:nvPr/>
        </p:nvPicPr>
        <p:blipFill>
          <a:blip r:embed="rId3"/>
          <a:stretch>
            <a:fillRect/>
          </a:stretch>
        </p:blipFill>
        <p:spPr>
          <a:xfrm>
            <a:off x="1343696" y="1583360"/>
            <a:ext cx="4256467" cy="2360465"/>
          </a:xfrm>
          <a:prstGeom prst="rect">
            <a:avLst/>
          </a:prstGeom>
        </p:spPr>
      </p:pic>
      <p:sp>
        <p:nvSpPr>
          <p:cNvPr id="6" name="Title 1">
            <a:extLst>
              <a:ext uri="{FF2B5EF4-FFF2-40B4-BE49-F238E27FC236}">
                <a16:creationId xmlns:a16="http://schemas.microsoft.com/office/drawing/2014/main" id="{A68D35C0-DC64-FC59-1961-7B1AB001936C}"/>
              </a:ext>
            </a:extLst>
          </p:cNvPr>
          <p:cNvSpPr txBox="1">
            <a:spLocks/>
          </p:cNvSpPr>
          <p:nvPr/>
        </p:nvSpPr>
        <p:spPr>
          <a:xfrm>
            <a:off x="909532" y="67817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1474" y="5045344"/>
            <a:ext cx="9745589" cy="4351338"/>
          </a:xfrm>
          <a:prstGeom prst="rect">
            <a:avLst/>
          </a:prstGeom>
        </p:spPr>
        <p:txBody>
          <a:bodyPr lIns="91440" tIns="45720" rIns="91440" bIns="45720" anchor="t">
            <a:normAutofit/>
          </a:bodyPr>
          <a:lstStyle/>
          <a:p>
            <a:pPr marL="342900" indent="-342900"/>
            <a:r>
              <a:rPr lang="en-US" sz="2200" dirty="0">
                <a:ea typeface="+mn-lt"/>
                <a:cs typeface="+mn-lt"/>
              </a:rPr>
              <a:t> The query above displays 5 records where launch sites begin with `CCA`.</a:t>
            </a:r>
            <a:endParaRPr lang="en-US" dirty="0">
              <a:ea typeface="+mn-lt"/>
              <a:cs typeface="+mn-lt"/>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Resim 5" descr="tablo içeren bir resim&#10;&#10;Açıklama otomatik olarak oluşturuldu">
            <a:extLst>
              <a:ext uri="{FF2B5EF4-FFF2-40B4-BE49-F238E27FC236}">
                <a16:creationId xmlns:a16="http://schemas.microsoft.com/office/drawing/2014/main" id="{F93B6065-9A7D-C518-C113-C77A879C9568}"/>
              </a:ext>
            </a:extLst>
          </p:cNvPr>
          <p:cNvPicPr>
            <a:picLocks noChangeAspect="1"/>
          </p:cNvPicPr>
          <p:nvPr/>
        </p:nvPicPr>
        <p:blipFill>
          <a:blip r:embed="rId3"/>
          <a:stretch>
            <a:fillRect/>
          </a:stretch>
        </p:blipFill>
        <p:spPr>
          <a:xfrm>
            <a:off x="1042652" y="1476252"/>
            <a:ext cx="9900276" cy="301184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33597"/>
            <a:ext cx="9745589" cy="4351338"/>
          </a:xfrm>
          <a:prstGeom prst="rect">
            <a:avLst/>
          </a:prstGeom>
        </p:spPr>
        <p:txBody>
          <a:bodyPr lIns="91440" tIns="45720" rIns="91440" bIns="45720" anchor="t">
            <a:normAutofit/>
          </a:bodyPr>
          <a:lstStyle/>
          <a:p>
            <a:pPr marL="342900" indent="-342900">
              <a:lnSpc>
                <a:spcPct val="100000"/>
              </a:lnSpc>
              <a:spcBef>
                <a:spcPts val="1400"/>
              </a:spcBef>
            </a:pPr>
            <a:r>
              <a:rPr lang="en-US" sz="2200" dirty="0">
                <a:solidFill>
                  <a:srgbClr val="000000"/>
                </a:solidFill>
                <a:latin typeface="Calibri"/>
                <a:cs typeface="Calibri"/>
              </a:rPr>
              <a:t>The</a:t>
            </a:r>
            <a:r>
              <a:rPr lang="en-US" sz="2200" dirty="0">
                <a:ea typeface="+mn-lt"/>
                <a:cs typeface="+mn-lt"/>
              </a:rPr>
              <a:t> total payload carried by boosters from NASA is shown using the query above.</a:t>
            </a:r>
            <a:endParaRPr lang="tr-TR" dirty="0">
              <a:ea typeface="+mn-lt"/>
              <a:cs typeface="+mn-lt"/>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Resim 5" descr="metin içeren bir resim&#10;&#10;Açıklama otomatik olarak oluşturuldu">
            <a:extLst>
              <a:ext uri="{FF2B5EF4-FFF2-40B4-BE49-F238E27FC236}">
                <a16:creationId xmlns:a16="http://schemas.microsoft.com/office/drawing/2014/main" id="{AC7F2FCB-25D2-0D19-19BD-92BDA8A4295A}"/>
              </a:ext>
            </a:extLst>
          </p:cNvPr>
          <p:cNvPicPr>
            <a:picLocks noChangeAspect="1"/>
          </p:cNvPicPr>
          <p:nvPr/>
        </p:nvPicPr>
        <p:blipFill>
          <a:blip r:embed="rId3"/>
          <a:stretch>
            <a:fillRect/>
          </a:stretch>
        </p:blipFill>
        <p:spPr>
          <a:xfrm>
            <a:off x="981835" y="1473586"/>
            <a:ext cx="9827295" cy="209597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65794"/>
            <a:ext cx="9745589" cy="4351338"/>
          </a:xfrm>
          <a:prstGeom prst="rect">
            <a:avLst/>
          </a:prstGeom>
        </p:spPr>
        <p:txBody>
          <a:bodyPr lIns="91440" tIns="45720" rIns="91440" bIns="45720" anchor="t">
            <a:normAutofit/>
          </a:bodyPr>
          <a:lstStyle/>
          <a:p>
            <a:pPr marL="342900" indent="-342900">
              <a:buFont typeface="Arial"/>
            </a:pPr>
            <a:r>
              <a:rPr lang="en-US" sz="2200" dirty="0">
                <a:ea typeface="+mn-lt"/>
                <a:cs typeface="+mn-lt"/>
              </a:rPr>
              <a:t> This query returns the </a:t>
            </a:r>
            <a:r>
              <a:rPr lang="en-US" sz="2200" b="1" dirty="0">
                <a:ea typeface="+mn-lt"/>
                <a:cs typeface="+mn-lt"/>
              </a:rPr>
              <a:t>average </a:t>
            </a:r>
            <a:r>
              <a:rPr lang="en-US" sz="2200" dirty="0">
                <a:ea typeface="+mn-lt"/>
                <a:cs typeface="+mn-lt"/>
              </a:rPr>
              <a:t>of all payload masses where the booster version contains the substring F9 v1.1.</a:t>
            </a:r>
            <a:endParaRPr lang="tr-TR" dirty="0">
              <a:cs typeface="Calibri" panose="020F0502020204030204"/>
            </a:endParaRPr>
          </a:p>
          <a:p>
            <a:pPr>
              <a:lnSpc>
                <a:spcPct val="100000"/>
              </a:lnSpc>
              <a:spcBef>
                <a:spcPts val="1400"/>
              </a:spcBef>
            </a:pPr>
            <a:endParaRPr lang="tr-T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Resim 5" descr="metin içeren bir resim&#10;&#10;Açıklama otomatik olarak oluşturuldu">
            <a:extLst>
              <a:ext uri="{FF2B5EF4-FFF2-40B4-BE49-F238E27FC236}">
                <a16:creationId xmlns:a16="http://schemas.microsoft.com/office/drawing/2014/main" id="{F8E097EC-40E2-4A40-F620-8AD2055B604D}"/>
              </a:ext>
            </a:extLst>
          </p:cNvPr>
          <p:cNvPicPr>
            <a:picLocks noChangeAspect="1"/>
          </p:cNvPicPr>
          <p:nvPr/>
        </p:nvPicPr>
        <p:blipFill>
          <a:blip r:embed="rId3"/>
          <a:stretch>
            <a:fillRect/>
          </a:stretch>
        </p:blipFill>
        <p:spPr>
          <a:xfrm>
            <a:off x="963411" y="1584803"/>
            <a:ext cx="10261600" cy="218979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97484"/>
            <a:ext cx="9745589" cy="4351338"/>
          </a:xfrm>
          <a:prstGeom prst="rect">
            <a:avLst/>
          </a:prstGeom>
        </p:spPr>
        <p:txBody>
          <a:bodyPr lIns="91440" tIns="45720" rIns="91440" bIns="45720" anchor="t">
            <a:normAutofit/>
          </a:bodyPr>
          <a:lstStyle/>
          <a:p>
            <a:pPr marL="342900" indent="-342900">
              <a:buFont typeface="Arial"/>
            </a:pPr>
            <a:r>
              <a:rPr lang="en-US" sz="2200" dirty="0">
                <a:solidFill>
                  <a:srgbClr val="000000"/>
                </a:solidFill>
                <a:latin typeface="Calibri"/>
                <a:cs typeface="Calibri"/>
              </a:rPr>
              <a:t> </a:t>
            </a:r>
            <a:r>
              <a:rPr lang="en-US" sz="2200" dirty="0">
                <a:ea typeface="+mn-lt"/>
                <a:cs typeface="+mn-lt"/>
              </a:rPr>
              <a:t>With this query, we select the oldest successful landing with </a:t>
            </a:r>
            <a:r>
              <a:rPr lang="en-US" sz="2200" b="1" dirty="0">
                <a:ea typeface="+mn-lt"/>
                <a:cs typeface="+mn-lt"/>
              </a:rPr>
              <a:t>WHERE </a:t>
            </a:r>
            <a:r>
              <a:rPr lang="en-US" sz="2200" dirty="0">
                <a:ea typeface="+mn-lt"/>
                <a:cs typeface="+mn-lt"/>
              </a:rPr>
              <a:t>clause and </a:t>
            </a:r>
            <a:r>
              <a:rPr lang="en-US" sz="2200" b="1" dirty="0">
                <a:ea typeface="+mn-lt"/>
                <a:cs typeface="+mn-lt"/>
              </a:rPr>
              <a:t>MIN </a:t>
            </a:r>
            <a:r>
              <a:rPr lang="en-US" sz="2200" dirty="0">
                <a:ea typeface="+mn-lt"/>
                <a:cs typeface="+mn-lt"/>
              </a:rPr>
              <a:t>function .</a:t>
            </a:r>
            <a:br>
              <a:rPr lang="en-US" sz="2200" dirty="0">
                <a:ea typeface="+mn-lt"/>
                <a:cs typeface="+mn-lt"/>
              </a:rPr>
            </a:br>
            <a:endParaRPr lang="en-US" sz="2200" dirty="0">
              <a:solidFill>
                <a:srgbClr val="000000"/>
              </a:solidFill>
              <a:latin typeface="Calibri" panose="020F0502020204030204"/>
              <a:cs typeface="Calibri" panose="020F0502020204030204"/>
            </a:endParaRPr>
          </a:p>
          <a:p>
            <a:pPr>
              <a:lnSpc>
                <a:spcPct val="100000"/>
              </a:lnSpc>
              <a:spcBef>
                <a:spcPts val="1400"/>
              </a:spcBef>
            </a:pPr>
            <a:endParaRPr lang="en-US" dirty="0">
              <a:solidFill>
                <a:schemeClr val="accent3">
                  <a:lumMod val="25000"/>
                </a:schemeClr>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Resim 5">
            <a:extLst>
              <a:ext uri="{FF2B5EF4-FFF2-40B4-BE49-F238E27FC236}">
                <a16:creationId xmlns:a16="http://schemas.microsoft.com/office/drawing/2014/main" id="{60F42735-D942-06E0-DEB3-38759D5A7EB7}"/>
              </a:ext>
            </a:extLst>
          </p:cNvPr>
          <p:cNvPicPr>
            <a:picLocks noChangeAspect="1"/>
          </p:cNvPicPr>
          <p:nvPr/>
        </p:nvPicPr>
        <p:blipFill>
          <a:blip r:embed="rId3"/>
          <a:stretch>
            <a:fillRect/>
          </a:stretch>
        </p:blipFill>
        <p:spPr>
          <a:xfrm>
            <a:off x="973607" y="1586747"/>
            <a:ext cx="8664440" cy="175553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51146"/>
            <a:ext cx="9745589" cy="4351338"/>
          </a:xfrm>
          <a:prstGeom prst="rect">
            <a:avLst/>
          </a:prstGeom>
        </p:spPr>
        <p:txBody>
          <a:bodyPr lIns="91440" tIns="45720" rIns="91440" bIns="45720" anchor="t">
            <a:normAutofit/>
          </a:bodyPr>
          <a:lstStyle/>
          <a:p>
            <a:pPr marL="342900" indent="-342900"/>
            <a:r>
              <a:rPr lang="en-US" sz="2200" dirty="0">
                <a:solidFill>
                  <a:srgbClr val="000000"/>
                </a:solidFill>
                <a:latin typeface="Calibri"/>
                <a:cs typeface="Calibri"/>
              </a:rPr>
              <a:t> This</a:t>
            </a:r>
            <a:r>
              <a:rPr lang="en-US" sz="2200" dirty="0">
                <a:ea typeface="+mn-lt"/>
                <a:cs typeface="+mn-lt"/>
              </a:rPr>
              <a:t> query returns the booster version where landing was successful and payload mass is </a:t>
            </a:r>
            <a:r>
              <a:rPr lang="en-US" sz="2200" b="1" dirty="0">
                <a:ea typeface="+mn-lt"/>
                <a:cs typeface="+mn-lt"/>
              </a:rPr>
              <a:t>between </a:t>
            </a:r>
            <a:r>
              <a:rPr lang="en-US" sz="2200" dirty="0">
                <a:ea typeface="+mn-lt"/>
                <a:cs typeface="+mn-lt"/>
              </a:rPr>
              <a:t>4000 - 6000 kg. The </a:t>
            </a:r>
            <a:r>
              <a:rPr lang="en-US" sz="2200" b="1" dirty="0">
                <a:ea typeface="+mn-lt"/>
                <a:cs typeface="+mn-lt"/>
              </a:rPr>
              <a:t>WHERE </a:t>
            </a:r>
            <a:r>
              <a:rPr lang="en-US" sz="2200" dirty="0">
                <a:ea typeface="+mn-lt"/>
                <a:cs typeface="+mn-lt"/>
              </a:rPr>
              <a:t>and </a:t>
            </a:r>
            <a:r>
              <a:rPr lang="en-US" sz="2200" b="1" dirty="0" err="1">
                <a:ea typeface="+mn-lt"/>
                <a:cs typeface="+mn-lt"/>
              </a:rPr>
              <a:t>AND</a:t>
            </a:r>
            <a:r>
              <a:rPr lang="en-US" sz="2200" b="1" dirty="0">
                <a:ea typeface="+mn-lt"/>
                <a:cs typeface="+mn-lt"/>
              </a:rPr>
              <a:t> </a:t>
            </a:r>
            <a:r>
              <a:rPr lang="en-US" sz="2200" dirty="0">
                <a:ea typeface="+mn-lt"/>
                <a:cs typeface="+mn-lt"/>
              </a:rPr>
              <a:t>clauses filter the dataset.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Resim 2" descr="metin içeren bir resim&#10;&#10;Açıklama otomatik olarak oluşturuldu">
            <a:extLst>
              <a:ext uri="{FF2B5EF4-FFF2-40B4-BE49-F238E27FC236}">
                <a16:creationId xmlns:a16="http://schemas.microsoft.com/office/drawing/2014/main" id="{38EACFF5-94E5-704C-7660-201698703963}"/>
              </a:ext>
            </a:extLst>
          </p:cNvPr>
          <p:cNvPicPr>
            <a:picLocks noChangeAspect="1"/>
          </p:cNvPicPr>
          <p:nvPr/>
        </p:nvPicPr>
        <p:blipFill>
          <a:blip r:embed="rId3"/>
          <a:stretch>
            <a:fillRect/>
          </a:stretch>
        </p:blipFill>
        <p:spPr>
          <a:xfrm>
            <a:off x="1170725" y="1457375"/>
            <a:ext cx="8178442" cy="250833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7303" y="1580072"/>
            <a:ext cx="10863189" cy="4989609"/>
          </a:xfrm>
          <a:prstGeom prst="rect">
            <a:avLst/>
          </a:prstGeom>
          <a:ln>
            <a:noFill/>
          </a:ln>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1"/>
                </a:solidFill>
                <a:latin typeface="Abadi"/>
              </a:rPr>
              <a:t>Summary of methodologies</a:t>
            </a:r>
          </a:p>
          <a:p>
            <a:pPr marL="0" indent="0">
              <a:lnSpc>
                <a:spcPct val="100000"/>
              </a:lnSpc>
              <a:spcBef>
                <a:spcPts val="1400"/>
              </a:spcBef>
              <a:buNone/>
            </a:pPr>
            <a:endParaRPr lang="en-US" sz="800" dirty="0">
              <a:solidFill>
                <a:srgbClr val="4472C4"/>
              </a:solidFill>
              <a:latin typeface="Abadi"/>
            </a:endParaRPr>
          </a:p>
          <a:p>
            <a:pPr marL="342900" lvl="3" indent="-285750">
              <a:lnSpc>
                <a:spcPct val="100000"/>
              </a:lnSpc>
              <a:spcBef>
                <a:spcPts val="0"/>
              </a:spcBef>
              <a:buFont typeface="Courier New"/>
              <a:buChar char="o"/>
            </a:pPr>
            <a:r>
              <a:rPr lang="en-US" dirty="0">
                <a:solidFill>
                  <a:schemeClr val="tx1"/>
                </a:solidFill>
                <a:latin typeface="Abadi"/>
              </a:rPr>
              <a:t>Data Collection through API</a:t>
            </a:r>
          </a:p>
          <a:p>
            <a:pPr marL="342900" lvl="2" indent="-285750">
              <a:lnSpc>
                <a:spcPct val="100000"/>
              </a:lnSpc>
              <a:spcBef>
                <a:spcPts val="0"/>
              </a:spcBef>
              <a:buFont typeface="Courier New"/>
              <a:buChar char="o"/>
            </a:pPr>
            <a:r>
              <a:rPr lang="en-US" sz="1800" dirty="0">
                <a:solidFill>
                  <a:schemeClr val="tx1"/>
                </a:solidFill>
                <a:latin typeface="Abadi"/>
              </a:rPr>
              <a:t>Data Collection with Web Scraping</a:t>
            </a:r>
          </a:p>
          <a:p>
            <a:pPr marL="342900" lvl="2" indent="-285750">
              <a:lnSpc>
                <a:spcPct val="100000"/>
              </a:lnSpc>
              <a:spcBef>
                <a:spcPts val="0"/>
              </a:spcBef>
              <a:buFont typeface="Courier New"/>
              <a:buChar char="o"/>
            </a:pPr>
            <a:r>
              <a:rPr lang="en-US" sz="1800" dirty="0">
                <a:solidFill>
                  <a:schemeClr val="tx1"/>
                </a:solidFill>
                <a:latin typeface="Abadi"/>
              </a:rPr>
              <a:t>Data Wrangling</a:t>
            </a:r>
          </a:p>
          <a:p>
            <a:pPr marL="342900" lvl="2" indent="-285750">
              <a:lnSpc>
                <a:spcPct val="100000"/>
              </a:lnSpc>
              <a:spcBef>
                <a:spcPts val="0"/>
              </a:spcBef>
              <a:buFont typeface="Courier New"/>
              <a:buChar char="o"/>
            </a:pPr>
            <a:r>
              <a:rPr lang="en-US" sz="1800" dirty="0">
                <a:solidFill>
                  <a:schemeClr val="tx1"/>
                </a:solidFill>
                <a:latin typeface="Abadi"/>
              </a:rPr>
              <a:t>Exploratory Data Analysis with SQL</a:t>
            </a:r>
          </a:p>
          <a:p>
            <a:pPr marL="342900" lvl="2" indent="-285750">
              <a:lnSpc>
                <a:spcPct val="100000"/>
              </a:lnSpc>
              <a:spcBef>
                <a:spcPts val="0"/>
              </a:spcBef>
              <a:buFont typeface="Courier New"/>
              <a:buChar char="o"/>
            </a:pPr>
            <a:r>
              <a:rPr lang="en-US" sz="1800" dirty="0">
                <a:solidFill>
                  <a:schemeClr val="tx1"/>
                </a:solidFill>
                <a:latin typeface="Abadi"/>
              </a:rPr>
              <a:t>Exploratory Data Analysis with Data Visualization</a:t>
            </a:r>
          </a:p>
          <a:p>
            <a:pPr marL="342900" lvl="2" indent="-285750">
              <a:lnSpc>
                <a:spcPct val="100000"/>
              </a:lnSpc>
              <a:spcBef>
                <a:spcPts val="0"/>
              </a:spcBef>
              <a:buFont typeface="Courier New"/>
              <a:buChar char="o"/>
            </a:pPr>
            <a:r>
              <a:rPr lang="en-US" sz="1800" dirty="0">
                <a:solidFill>
                  <a:schemeClr val="tx1"/>
                </a:solidFill>
                <a:latin typeface="Abadi"/>
              </a:rPr>
              <a:t>Interactive Visual Analytics with Folium</a:t>
            </a:r>
          </a:p>
          <a:p>
            <a:pPr marL="342900" lvl="2" indent="-285750">
              <a:lnSpc>
                <a:spcPct val="100000"/>
              </a:lnSpc>
              <a:spcBef>
                <a:spcPts val="0"/>
              </a:spcBef>
              <a:buFont typeface="Courier New"/>
              <a:buChar char="o"/>
            </a:pPr>
            <a:r>
              <a:rPr lang="en-US" sz="1800" dirty="0">
                <a:solidFill>
                  <a:schemeClr val="tx1"/>
                </a:solidFill>
                <a:latin typeface="Abadi"/>
              </a:rPr>
              <a:t>Machine Learning Prediction</a:t>
            </a:r>
          </a:p>
          <a:p>
            <a:pPr>
              <a:lnSpc>
                <a:spcPct val="100000"/>
              </a:lnSpc>
              <a:spcBef>
                <a:spcPts val="1400"/>
              </a:spcBef>
            </a:pPr>
            <a:r>
              <a:rPr lang="en-US" sz="2200" dirty="0">
                <a:solidFill>
                  <a:schemeClr val="accent1"/>
                </a:solidFill>
                <a:latin typeface="Abadi"/>
              </a:rPr>
              <a:t>Summary of all results</a:t>
            </a:r>
            <a:endParaRPr lang="en-US" sz="2200">
              <a:solidFill>
                <a:schemeClr val="accent1"/>
              </a:solidFill>
              <a:latin typeface="Abadi"/>
            </a:endParaRPr>
          </a:p>
          <a:p>
            <a:pPr marL="0" indent="0">
              <a:lnSpc>
                <a:spcPct val="100000"/>
              </a:lnSpc>
              <a:spcBef>
                <a:spcPts val="1400"/>
              </a:spcBef>
              <a:buNone/>
            </a:pPr>
            <a:endParaRPr lang="en-US" sz="800" dirty="0">
              <a:solidFill>
                <a:srgbClr val="4472C4"/>
              </a:solidFill>
              <a:latin typeface="Abadi"/>
            </a:endParaRPr>
          </a:p>
          <a:p>
            <a:pPr marL="342900" lvl="2" indent="-285750">
              <a:lnSpc>
                <a:spcPct val="100000"/>
              </a:lnSpc>
              <a:spcBef>
                <a:spcPts val="0"/>
              </a:spcBef>
              <a:buFont typeface="Courier New"/>
              <a:buChar char="o"/>
            </a:pPr>
            <a:r>
              <a:rPr lang="en-US" sz="1800" dirty="0">
                <a:solidFill>
                  <a:schemeClr val="tx1"/>
                </a:solidFill>
                <a:latin typeface="Abadi"/>
              </a:rPr>
              <a:t>Exploratory Data Analysis result</a:t>
            </a:r>
          </a:p>
          <a:p>
            <a:pPr marL="342900" lvl="2" indent="-285750">
              <a:lnSpc>
                <a:spcPct val="100000"/>
              </a:lnSpc>
              <a:spcBef>
                <a:spcPts val="0"/>
              </a:spcBef>
              <a:buFont typeface="Courier New"/>
              <a:buChar char="o"/>
            </a:pPr>
            <a:r>
              <a:rPr lang="en-US" sz="1800" dirty="0">
                <a:solidFill>
                  <a:schemeClr val="tx1"/>
                </a:solidFill>
                <a:latin typeface="Abadi"/>
              </a:rPr>
              <a:t>Interactive analytics in screenshots</a:t>
            </a:r>
          </a:p>
          <a:p>
            <a:pPr marL="342900" lvl="2" indent="-285750">
              <a:lnSpc>
                <a:spcPct val="100000"/>
              </a:lnSpc>
              <a:spcBef>
                <a:spcPts val="0"/>
              </a:spcBef>
              <a:buFont typeface="Courier New"/>
              <a:buChar char="o"/>
            </a:pPr>
            <a:r>
              <a:rPr lang="en-US" sz="1800" dirty="0">
                <a:solidFill>
                  <a:schemeClr val="tx1"/>
                </a:solidFill>
                <a:latin typeface="Abadi"/>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44836"/>
            <a:ext cx="9745589" cy="4351338"/>
          </a:xfrm>
          <a:prstGeom prst="rect">
            <a:avLst/>
          </a:prstGeom>
        </p:spPr>
        <p:txBody>
          <a:bodyPr lIns="91440" tIns="45720" rIns="91440" bIns="45720" anchor="t">
            <a:normAutofit/>
          </a:bodyPr>
          <a:lstStyle/>
          <a:p>
            <a:pPr marL="285750" indent="-285750">
              <a:buFont typeface="Arial,Sans-Serif" panose="020B0604020202020204" pitchFamily="34" charset="0"/>
            </a:pPr>
            <a:r>
              <a:rPr lang="en-US" sz="2200" dirty="0">
                <a:ea typeface="+mn-lt"/>
                <a:cs typeface="+mn-lt"/>
              </a:rPr>
              <a:t>Sorted results with </a:t>
            </a:r>
            <a:r>
              <a:rPr lang="en-US" sz="2200" b="1" dirty="0">
                <a:ea typeface="+mn-lt"/>
                <a:cs typeface="+mn-lt"/>
              </a:rPr>
              <a:t>GROUP BY </a:t>
            </a:r>
            <a:r>
              <a:rPr lang="en-US" sz="2200" dirty="0">
                <a:ea typeface="+mn-lt"/>
                <a:cs typeface="+mn-lt"/>
              </a:rPr>
              <a:t>if the</a:t>
            </a:r>
            <a:r>
              <a:rPr lang="en-US" sz="2200" b="1" dirty="0">
                <a:ea typeface="+mn-lt"/>
                <a:cs typeface="+mn-lt"/>
              </a:rPr>
              <a:t> </a:t>
            </a:r>
            <a:r>
              <a:rPr lang="en-US" sz="2200" dirty="0">
                <a:ea typeface="+mn-lt"/>
                <a:cs typeface="+mn-lt"/>
              </a:rPr>
              <a:t>Mission Outcome was a success or a failure. The </a:t>
            </a:r>
            <a:r>
              <a:rPr lang="en-US" sz="2200" b="1" dirty="0">
                <a:ea typeface="+mn-lt"/>
                <a:cs typeface="+mn-lt"/>
              </a:rPr>
              <a:t>COUNT </a:t>
            </a:r>
            <a:r>
              <a:rPr lang="en-US" sz="2200" dirty="0">
                <a:ea typeface="+mn-lt"/>
                <a:cs typeface="+mn-lt"/>
              </a:rPr>
              <a:t>function counts records filtered.</a:t>
            </a:r>
            <a:endParaRPr lang="tr-TR" sz="2200" dirty="0">
              <a:ea typeface="+mn-lt"/>
              <a:cs typeface="+mn-lt"/>
            </a:endParaRPr>
          </a:p>
          <a:p>
            <a:pPr marL="342900" indent="-342900"/>
            <a:endParaRPr lang="en-US" sz="2200" dirty="0">
              <a:cs typeface="Calibri"/>
            </a:endParaRPr>
          </a:p>
          <a:p>
            <a:pPr marL="0" indent="0">
              <a:buFont typeface="Arial,Sans-Serif" panose="020B0604020202020204" pitchFamily="34" charset="0"/>
            </a:pPr>
            <a:endParaRPr lang="en-US" sz="2200" dirty="0">
              <a:cs typeface="Calibri"/>
            </a:endParaRPr>
          </a:p>
          <a:p>
            <a:pPr>
              <a:lnSpc>
                <a:spcPct val="100000"/>
              </a:lnSpc>
              <a:spcBef>
                <a:spcPts val="1400"/>
              </a:spcBef>
            </a:pPr>
            <a:endParaRPr lang="tr-TR">
              <a:cs typeface="Calibri" panose="020F0502020204030204"/>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Resim 5" descr="tablo içeren bir resim&#10;&#10;Açıklama otomatik olarak oluşturuldu">
            <a:extLst>
              <a:ext uri="{FF2B5EF4-FFF2-40B4-BE49-F238E27FC236}">
                <a16:creationId xmlns:a16="http://schemas.microsoft.com/office/drawing/2014/main" id="{A40D09B4-0AEF-BA47-2CF9-49994A810B9E}"/>
              </a:ext>
            </a:extLst>
          </p:cNvPr>
          <p:cNvPicPr>
            <a:picLocks noChangeAspect="1"/>
          </p:cNvPicPr>
          <p:nvPr/>
        </p:nvPicPr>
        <p:blipFill>
          <a:blip r:embed="rId3"/>
          <a:stretch>
            <a:fillRect/>
          </a:stretch>
        </p:blipFill>
        <p:spPr>
          <a:xfrm>
            <a:off x="1085403" y="1491373"/>
            <a:ext cx="9432880" cy="278645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09738"/>
            <a:ext cx="9745589" cy="4351338"/>
          </a:xfrm>
          <a:prstGeom prst="rect">
            <a:avLst/>
          </a:prstGeom>
        </p:spPr>
        <p:txBody>
          <a:bodyPr lIns="91440" tIns="45720" rIns="91440" bIns="45720" anchor="t">
            <a:normAutofit/>
          </a:bodyPr>
          <a:lstStyle/>
          <a:p>
            <a:pPr>
              <a:lnSpc>
                <a:spcPct val="100000"/>
              </a:lnSpc>
              <a:spcBef>
                <a:spcPts val="1400"/>
              </a:spcBef>
              <a:buFont typeface="Arial"/>
            </a:pPr>
            <a:r>
              <a:rPr lang="en-US" sz="2200" dirty="0">
                <a:solidFill>
                  <a:srgbClr val="000000"/>
                </a:solidFill>
                <a:latin typeface="Calibri"/>
                <a:cs typeface="Calibri"/>
              </a:rPr>
              <a:t>Used</a:t>
            </a:r>
            <a:r>
              <a:rPr lang="en-US" sz="2200" dirty="0">
                <a:ea typeface="+mn-lt"/>
                <a:cs typeface="+mn-lt"/>
              </a:rPr>
              <a:t> subquery to filter data by returning only the heaviest payload mass with </a:t>
            </a:r>
            <a:r>
              <a:rPr lang="en-US" sz="2200" b="1" dirty="0">
                <a:ea typeface="+mn-lt"/>
                <a:cs typeface="+mn-lt"/>
              </a:rPr>
              <a:t>MAX </a:t>
            </a:r>
            <a:r>
              <a:rPr lang="en-US" sz="2200" dirty="0">
                <a:ea typeface="+mn-lt"/>
                <a:cs typeface="+mn-lt"/>
              </a:rPr>
              <a:t>function. </a:t>
            </a:r>
            <a:endParaRPr lang="tr-TR" dirty="0">
              <a:solidFill>
                <a:srgbClr val="000000"/>
              </a:solidFill>
              <a:latin typeface="Calibri" panose="020F0502020204030204"/>
              <a:cs typeface="Calibri" panose="020F0502020204030204"/>
            </a:endParaRPr>
          </a:p>
          <a:p>
            <a:pPr>
              <a:lnSpc>
                <a:spcPct val="100000"/>
              </a:lnSpc>
              <a:spcBef>
                <a:spcPts val="1400"/>
              </a:spcBef>
            </a:pPr>
            <a:endParaRPr lang="en-US" sz="2200" dirty="0">
              <a:solidFill>
                <a:srgbClr val="292929"/>
              </a:solidFill>
              <a:latin typeface="Abadi"/>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Resim 5" descr="tablo içeren bir resim&#10;&#10;Açıklama otomatik olarak oluşturuldu">
            <a:extLst>
              <a:ext uri="{FF2B5EF4-FFF2-40B4-BE49-F238E27FC236}">
                <a16:creationId xmlns:a16="http://schemas.microsoft.com/office/drawing/2014/main" id="{2854D4E6-9070-59F2-A389-E7205AAB40DB}"/>
              </a:ext>
            </a:extLst>
          </p:cNvPr>
          <p:cNvPicPr>
            <a:picLocks noChangeAspect="1"/>
          </p:cNvPicPr>
          <p:nvPr/>
        </p:nvPicPr>
        <p:blipFill>
          <a:blip r:embed="rId3"/>
          <a:stretch>
            <a:fillRect/>
          </a:stretch>
        </p:blipFill>
        <p:spPr>
          <a:xfrm>
            <a:off x="1225639" y="1398512"/>
            <a:ext cx="5791200" cy="354528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79935"/>
            <a:ext cx="9745589" cy="4351338"/>
          </a:xfrm>
          <a:prstGeom prst="rect">
            <a:avLst/>
          </a:prstGeom>
        </p:spPr>
        <p:txBody>
          <a:bodyPr lIns="91440" tIns="45720" rIns="91440" bIns="45720" anchor="t">
            <a:normAutofit/>
          </a:bodyPr>
          <a:lstStyle/>
          <a:p>
            <a:r>
              <a:rPr lang="en-US" sz="2200" dirty="0">
                <a:solidFill>
                  <a:srgbClr val="000000"/>
                </a:solidFill>
                <a:latin typeface="Calibri"/>
                <a:cs typeface="Calibri"/>
              </a:rPr>
              <a:t>This</a:t>
            </a:r>
            <a:r>
              <a:rPr lang="en-US" sz="2200" dirty="0">
                <a:ea typeface="+mn-lt"/>
                <a:cs typeface="+mn-lt"/>
              </a:rPr>
              <a:t> query returns month, booster version, launch site where landing was unsuccessful and landing date took place in 2015. </a:t>
            </a:r>
            <a:r>
              <a:rPr lang="en-US" sz="2200" dirty="0" err="1">
                <a:ea typeface="+mn-lt"/>
                <a:cs typeface="+mn-lt"/>
              </a:rPr>
              <a:t>Substr</a:t>
            </a:r>
            <a:r>
              <a:rPr lang="en-US" sz="2200" dirty="0">
                <a:ea typeface="+mn-lt"/>
                <a:cs typeface="+mn-lt"/>
              </a:rPr>
              <a:t> function process date in order to take month or year. </a:t>
            </a:r>
            <a:r>
              <a:rPr lang="en-US" sz="2200" dirty="0" err="1">
                <a:ea typeface="+mn-lt"/>
                <a:cs typeface="+mn-lt"/>
              </a:rPr>
              <a:t>Substr</a:t>
            </a:r>
            <a:r>
              <a:rPr lang="en-US" sz="2200" dirty="0">
                <a:ea typeface="+mn-lt"/>
                <a:cs typeface="+mn-lt"/>
              </a:rPr>
              <a:t>(DATE, 4, 2) shows </a:t>
            </a:r>
            <a:r>
              <a:rPr lang="en-US" sz="2200" b="1" dirty="0">
                <a:ea typeface="+mn-lt"/>
                <a:cs typeface="+mn-lt"/>
              </a:rPr>
              <a:t>month</a:t>
            </a:r>
            <a:r>
              <a:rPr lang="en-US" sz="2200" dirty="0">
                <a:ea typeface="+mn-lt"/>
                <a:cs typeface="+mn-lt"/>
              </a:rPr>
              <a:t>. </a:t>
            </a:r>
            <a:r>
              <a:rPr lang="en-US" sz="2200" dirty="0" err="1">
                <a:ea typeface="+mn-lt"/>
                <a:cs typeface="+mn-lt"/>
              </a:rPr>
              <a:t>Substr</a:t>
            </a:r>
            <a:r>
              <a:rPr lang="en-US" sz="2200" dirty="0">
                <a:ea typeface="+mn-lt"/>
                <a:cs typeface="+mn-lt"/>
              </a:rPr>
              <a:t>(DATE,7, 4) shows </a:t>
            </a:r>
            <a:r>
              <a:rPr lang="en-US" sz="2200" b="1" dirty="0">
                <a:ea typeface="+mn-lt"/>
                <a:cs typeface="+mn-lt"/>
              </a:rPr>
              <a:t>year</a:t>
            </a:r>
            <a:r>
              <a:rPr lang="en-US" sz="2200" dirty="0">
                <a:ea typeface="+mn-lt"/>
                <a:cs typeface="+mn-lt"/>
              </a:rPr>
              <a:t>.</a:t>
            </a:r>
            <a:endParaRPr lang="tr-TR" sz="2200" dirty="0">
              <a:ea typeface="+mn-lt"/>
              <a:cs typeface="+mn-lt"/>
            </a:endParaRPr>
          </a:p>
          <a:p>
            <a:pPr>
              <a:lnSpc>
                <a:spcPct val="100000"/>
              </a:lnSpc>
              <a:spcBef>
                <a:spcPts val="1400"/>
              </a:spcBef>
            </a:pPr>
            <a:endParaRPr lang="tr-TR" dirty="0">
              <a:cs typeface="Calibri" panose="020F0502020204030204"/>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Resim 5" descr="metin içeren bir resim&#10;&#10;Açıklama otomatik olarak oluşturuldu">
            <a:extLst>
              <a:ext uri="{FF2B5EF4-FFF2-40B4-BE49-F238E27FC236}">
                <a16:creationId xmlns:a16="http://schemas.microsoft.com/office/drawing/2014/main" id="{012FF7C6-1926-8CDD-900C-034477F300D4}"/>
              </a:ext>
            </a:extLst>
          </p:cNvPr>
          <p:cNvPicPr>
            <a:picLocks noChangeAspect="1"/>
          </p:cNvPicPr>
          <p:nvPr/>
        </p:nvPicPr>
        <p:blipFill>
          <a:blip r:embed="rId3"/>
          <a:stretch>
            <a:fillRect/>
          </a:stretch>
        </p:blipFill>
        <p:spPr>
          <a:xfrm>
            <a:off x="1085224" y="1450656"/>
            <a:ext cx="9740184" cy="25282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47738"/>
            <a:ext cx="9745589" cy="4351338"/>
          </a:xfrm>
          <a:prstGeom prst="rect">
            <a:avLst/>
          </a:prstGeom>
        </p:spPr>
        <p:txBody>
          <a:bodyPr lIns="91440" tIns="45720" rIns="91440" bIns="45720" anchor="t"/>
          <a:lstStyle/>
          <a:p>
            <a:pPr>
              <a:lnSpc>
                <a:spcPct val="100000"/>
              </a:lnSpc>
              <a:spcBef>
                <a:spcPts val="1400"/>
              </a:spcBef>
            </a:pPr>
            <a:r>
              <a:rPr lang="en-US" sz="2200" dirty="0">
                <a:solidFill>
                  <a:srgbClr val="000000"/>
                </a:solidFill>
                <a:latin typeface="Calibri"/>
                <a:cs typeface="Calibri"/>
              </a:rPr>
              <a:t>This</a:t>
            </a:r>
            <a:r>
              <a:rPr lang="en-US" sz="2200" dirty="0">
                <a:ea typeface="+mn-lt"/>
                <a:cs typeface="+mn-lt"/>
              </a:rPr>
              <a:t> query returns landing outcomes and their count where mission was successful and date is between 04/06/2010 and 20/03/2017. The </a:t>
            </a:r>
            <a:r>
              <a:rPr lang="en-US" sz="2200" b="1" dirty="0">
                <a:ea typeface="+mn-lt"/>
                <a:cs typeface="+mn-lt"/>
              </a:rPr>
              <a:t>GROUP BY </a:t>
            </a:r>
            <a:r>
              <a:rPr lang="en-US" sz="2200" dirty="0">
                <a:ea typeface="+mn-lt"/>
                <a:cs typeface="+mn-lt"/>
              </a:rPr>
              <a:t>clause groups results by landing outcome and </a:t>
            </a:r>
            <a:r>
              <a:rPr lang="en-US" sz="2200" b="1" dirty="0">
                <a:ea typeface="+mn-lt"/>
                <a:cs typeface="+mn-lt"/>
              </a:rPr>
              <a:t>ORDER BY COUNT DESC</a:t>
            </a:r>
            <a:r>
              <a:rPr lang="en-US" sz="2200" dirty="0">
                <a:ea typeface="+mn-lt"/>
                <a:cs typeface="+mn-lt"/>
              </a:rPr>
              <a:t> shows results in decreasing order.</a:t>
            </a:r>
            <a:endParaRPr lang="tr-TR" dirty="0">
              <a:solidFill>
                <a:srgbClr val="000000"/>
              </a:solidFill>
              <a:latin typeface="Calibri" panose="020F0502020204030204"/>
              <a:cs typeface="Calibri" panose="020F0502020204030204"/>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Resim 5" descr="metin içeren bir resim&#10;&#10;Açıklama otomatik olarak oluşturuldu">
            <a:extLst>
              <a:ext uri="{FF2B5EF4-FFF2-40B4-BE49-F238E27FC236}">
                <a16:creationId xmlns:a16="http://schemas.microsoft.com/office/drawing/2014/main" id="{AA32933E-E340-6AED-F9AF-466181B286A8}"/>
              </a:ext>
            </a:extLst>
          </p:cNvPr>
          <p:cNvPicPr>
            <a:picLocks noChangeAspect="1"/>
          </p:cNvPicPr>
          <p:nvPr/>
        </p:nvPicPr>
        <p:blipFill>
          <a:blip r:embed="rId3"/>
          <a:stretch>
            <a:fillRect/>
          </a:stretch>
        </p:blipFill>
        <p:spPr>
          <a:xfrm>
            <a:off x="1136561" y="1505812"/>
            <a:ext cx="8553718" cy="260445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2940" y="5903935"/>
            <a:ext cx="9745589" cy="648662"/>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We can see that Space X launch sites are located on the coast of the United States.</a:t>
            </a:r>
            <a:endParaRPr lang="tr-TR" dirty="0"/>
          </a:p>
          <a:p>
            <a:pPr marL="0" indent="0">
              <a:lnSpc>
                <a:spcPct val="100000"/>
              </a:lnSpc>
              <a:spcBef>
                <a:spcPts val="1400"/>
              </a:spcBef>
              <a:buNone/>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All launch sites global map markers</a:t>
            </a:r>
            <a:endParaRPr lang="tr-TR" dirty="0"/>
          </a:p>
        </p:txBody>
      </p:sp>
      <p:pic>
        <p:nvPicPr>
          <p:cNvPr id="4" name="Resim 5" descr="harita içeren bir resim&#10;&#10;Açıklama otomatik olarak oluşturuldu">
            <a:extLst>
              <a:ext uri="{FF2B5EF4-FFF2-40B4-BE49-F238E27FC236}">
                <a16:creationId xmlns:a16="http://schemas.microsoft.com/office/drawing/2014/main" id="{B5506633-5117-DAA2-020D-F98C29A2F901}"/>
              </a:ext>
            </a:extLst>
          </p:cNvPr>
          <p:cNvPicPr>
            <a:picLocks noChangeAspect="1"/>
          </p:cNvPicPr>
          <p:nvPr/>
        </p:nvPicPr>
        <p:blipFill>
          <a:blip r:embed="rId3"/>
          <a:stretch>
            <a:fillRect/>
          </a:stretch>
        </p:blipFill>
        <p:spPr>
          <a:xfrm>
            <a:off x="2298879" y="1424764"/>
            <a:ext cx="7594242" cy="437337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9756" y="5775146"/>
            <a:ext cx="9745589" cy="1024296"/>
          </a:xfrm>
          <a:prstGeom prst="rect">
            <a:avLst/>
          </a:prstGeom>
        </p:spPr>
        <p:txBody>
          <a:bodyPr lIns="91440" tIns="45720" rIns="91440" bIns="45720" anchor="t">
            <a:normAutofit/>
          </a:bodyPr>
          <a:lstStyle/>
          <a:p>
            <a:pPr>
              <a:lnSpc>
                <a:spcPct val="100000"/>
              </a:lnSpc>
              <a:spcBef>
                <a:spcPts val="1400"/>
              </a:spcBef>
            </a:pPr>
            <a:r>
              <a:rPr lang="en-US" sz="2200" dirty="0">
                <a:highlight>
                  <a:srgbClr val="00FF00"/>
                </a:highlight>
                <a:ea typeface="+mn-lt"/>
                <a:cs typeface="+mn-lt"/>
              </a:rPr>
              <a:t>Green</a:t>
            </a:r>
            <a:r>
              <a:rPr lang="en-US" sz="2200" dirty="0">
                <a:ea typeface="+mn-lt"/>
                <a:cs typeface="+mn-lt"/>
              </a:rPr>
              <a:t> marker represents successful launches. </a:t>
            </a:r>
            <a:r>
              <a:rPr lang="en-US" sz="2200" dirty="0">
                <a:highlight>
                  <a:srgbClr val="FF0000"/>
                </a:highlight>
                <a:ea typeface="+mn-lt"/>
                <a:cs typeface="+mn-lt"/>
              </a:rPr>
              <a:t>Red</a:t>
            </a:r>
            <a:r>
              <a:rPr lang="en-US" sz="2200" dirty="0">
                <a:ea typeface="+mn-lt"/>
                <a:cs typeface="+mn-lt"/>
              </a:rPr>
              <a:t> marker represents unsuccessful launches. </a:t>
            </a:r>
            <a:endParaRPr lang="tr-TR"/>
          </a:p>
          <a:p>
            <a:pPr marL="0" indent="0">
              <a:lnSpc>
                <a:spcPct val="100000"/>
              </a:lnSpc>
              <a:spcBef>
                <a:spcPts val="1400"/>
              </a:spcBef>
              <a:buNone/>
            </a:pPr>
            <a:endParaRPr lang="en-US" sz="2200"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Markers showing launch sites with color labels</a:t>
            </a:r>
            <a:endParaRPr lang="tr-TR" dirty="0"/>
          </a:p>
        </p:txBody>
      </p:sp>
      <p:pic>
        <p:nvPicPr>
          <p:cNvPr id="2" name="Resim 3">
            <a:extLst>
              <a:ext uri="{FF2B5EF4-FFF2-40B4-BE49-F238E27FC236}">
                <a16:creationId xmlns:a16="http://schemas.microsoft.com/office/drawing/2014/main" id="{2A9DABCC-A0DE-51B6-D845-E679B751E678}"/>
              </a:ext>
            </a:extLst>
          </p:cNvPr>
          <p:cNvPicPr>
            <a:picLocks noChangeAspect="1"/>
          </p:cNvPicPr>
          <p:nvPr/>
        </p:nvPicPr>
        <p:blipFill>
          <a:blip r:embed="rId3"/>
          <a:stretch>
            <a:fillRect/>
          </a:stretch>
        </p:blipFill>
        <p:spPr>
          <a:xfrm>
            <a:off x="838379" y="1481208"/>
            <a:ext cx="2908300" cy="2957214"/>
          </a:xfrm>
          <a:prstGeom prst="rect">
            <a:avLst/>
          </a:prstGeom>
        </p:spPr>
      </p:pic>
      <p:pic>
        <p:nvPicPr>
          <p:cNvPr id="6" name="Resim 6">
            <a:extLst>
              <a:ext uri="{FF2B5EF4-FFF2-40B4-BE49-F238E27FC236}">
                <a16:creationId xmlns:a16="http://schemas.microsoft.com/office/drawing/2014/main" id="{571B03C7-87F5-2318-F062-0B36A69962A9}"/>
              </a:ext>
            </a:extLst>
          </p:cNvPr>
          <p:cNvPicPr>
            <a:picLocks noChangeAspect="1"/>
          </p:cNvPicPr>
          <p:nvPr/>
        </p:nvPicPr>
        <p:blipFill>
          <a:blip r:embed="rId4"/>
          <a:stretch>
            <a:fillRect/>
          </a:stretch>
        </p:blipFill>
        <p:spPr>
          <a:xfrm>
            <a:off x="5526825" y="1476888"/>
            <a:ext cx="3467100" cy="2779110"/>
          </a:xfrm>
          <a:prstGeom prst="rect">
            <a:avLst/>
          </a:prstGeom>
        </p:spPr>
      </p:pic>
      <p:pic>
        <p:nvPicPr>
          <p:cNvPr id="7" name="Resim 8">
            <a:extLst>
              <a:ext uri="{FF2B5EF4-FFF2-40B4-BE49-F238E27FC236}">
                <a16:creationId xmlns:a16="http://schemas.microsoft.com/office/drawing/2014/main" id="{802E1AE0-B28D-DF48-62DA-B5AAFF6BDA1E}"/>
              </a:ext>
            </a:extLst>
          </p:cNvPr>
          <p:cNvPicPr>
            <a:picLocks noChangeAspect="1"/>
          </p:cNvPicPr>
          <p:nvPr/>
        </p:nvPicPr>
        <p:blipFill>
          <a:blip r:embed="rId5"/>
          <a:stretch>
            <a:fillRect/>
          </a:stretch>
        </p:blipFill>
        <p:spPr>
          <a:xfrm>
            <a:off x="3468329" y="3240647"/>
            <a:ext cx="2943225" cy="2425700"/>
          </a:xfrm>
          <a:prstGeom prst="rect">
            <a:avLst/>
          </a:prstGeom>
        </p:spPr>
      </p:pic>
      <p:pic>
        <p:nvPicPr>
          <p:cNvPr id="10" name="Resim 10" descr="harita içeren bir resim&#10;&#10;Açıklama otomatik olarak oluşturuldu">
            <a:extLst>
              <a:ext uri="{FF2B5EF4-FFF2-40B4-BE49-F238E27FC236}">
                <a16:creationId xmlns:a16="http://schemas.microsoft.com/office/drawing/2014/main" id="{C777F2C4-4C07-C111-2F30-92F7812BAE20}"/>
              </a:ext>
            </a:extLst>
          </p:cNvPr>
          <p:cNvPicPr>
            <a:picLocks noChangeAspect="1"/>
          </p:cNvPicPr>
          <p:nvPr/>
        </p:nvPicPr>
        <p:blipFill>
          <a:blip r:embed="rId6"/>
          <a:stretch>
            <a:fillRect/>
          </a:stretch>
        </p:blipFill>
        <p:spPr>
          <a:xfrm>
            <a:off x="8546580" y="3150812"/>
            <a:ext cx="2743200" cy="251253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Launch Site distance to landmarks</a:t>
            </a:r>
            <a:endParaRPr lang="tr-TR" dirty="0"/>
          </a:p>
        </p:txBody>
      </p:sp>
      <p:pic>
        <p:nvPicPr>
          <p:cNvPr id="2" name="Resim 3" descr="harita içeren bir resim&#10;&#10;Açıklama otomatik olarak oluşturuldu">
            <a:extLst>
              <a:ext uri="{FF2B5EF4-FFF2-40B4-BE49-F238E27FC236}">
                <a16:creationId xmlns:a16="http://schemas.microsoft.com/office/drawing/2014/main" id="{B6DCAEED-877F-6B4D-7CBB-45DAE93A0E63}"/>
              </a:ext>
            </a:extLst>
          </p:cNvPr>
          <p:cNvPicPr>
            <a:picLocks noChangeAspect="1"/>
          </p:cNvPicPr>
          <p:nvPr/>
        </p:nvPicPr>
        <p:blipFill>
          <a:blip r:embed="rId3"/>
          <a:stretch>
            <a:fillRect/>
          </a:stretch>
        </p:blipFill>
        <p:spPr>
          <a:xfrm>
            <a:off x="1082854" y="1515671"/>
            <a:ext cx="9874369" cy="3491662"/>
          </a:xfrm>
          <a:prstGeom prst="rect">
            <a:avLst/>
          </a:prstGeom>
        </p:spPr>
      </p:pic>
      <p:pic>
        <p:nvPicPr>
          <p:cNvPr id="4" name="Resim 5" descr="metin, iç mekan içeren bir resim&#10;&#10;Açıklama otomatik olarak oluşturuldu">
            <a:extLst>
              <a:ext uri="{FF2B5EF4-FFF2-40B4-BE49-F238E27FC236}">
                <a16:creationId xmlns:a16="http://schemas.microsoft.com/office/drawing/2014/main" id="{34F6D337-2D1F-E607-13C0-BEA3B9844EB7}"/>
              </a:ext>
            </a:extLst>
          </p:cNvPr>
          <p:cNvPicPr>
            <a:picLocks noChangeAspect="1"/>
          </p:cNvPicPr>
          <p:nvPr/>
        </p:nvPicPr>
        <p:blipFill>
          <a:blip r:embed="rId4"/>
          <a:stretch>
            <a:fillRect/>
          </a:stretch>
        </p:blipFill>
        <p:spPr>
          <a:xfrm>
            <a:off x="1193847" y="4779290"/>
            <a:ext cx="6438181" cy="158226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27080" y="5088273"/>
            <a:ext cx="9745589" cy="604838"/>
          </a:xfrm>
          <a:prstGeom prst="rect">
            <a:avLst/>
          </a:prstGeom>
        </p:spPr>
        <p:txBody>
          <a:bodyPr lIns="91440" tIns="45720" rIns="91440" bIns="45720" anchor="t">
            <a:normAutofit/>
          </a:bodyPr>
          <a:lstStyle/>
          <a:p>
            <a:pPr marL="0" indent="0">
              <a:buFont typeface="Arial,Sans-Serif" panose="020B0604020202020204" pitchFamily="34" charset="0"/>
            </a:pPr>
            <a:r>
              <a:rPr lang="en-US" sz="2200" dirty="0">
                <a:ea typeface="+mn-lt"/>
                <a:cs typeface="+mn-lt"/>
              </a:rPr>
              <a:t>We can see that KSC LC-39A has the best success rate.</a:t>
            </a:r>
            <a:endParaRPr lang="tr-TR" dirty="0"/>
          </a:p>
          <a:p>
            <a:pPr>
              <a:lnSpc>
                <a:spcPct val="100000"/>
              </a:lnSpc>
              <a:spcBef>
                <a:spcPts val="1400"/>
              </a:spcBef>
            </a:pPr>
            <a:endParaRPr lang="tr-T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Pie chart showing the success percentage by each launch site</a:t>
            </a:r>
            <a:endParaRPr lang="tr-TR" dirty="0"/>
          </a:p>
        </p:txBody>
      </p:sp>
      <p:pic>
        <p:nvPicPr>
          <p:cNvPr id="4" name="Resim 5">
            <a:extLst>
              <a:ext uri="{FF2B5EF4-FFF2-40B4-BE49-F238E27FC236}">
                <a16:creationId xmlns:a16="http://schemas.microsoft.com/office/drawing/2014/main" id="{AFE828BA-C0EB-FFD7-F622-628DCBC3BB9B}"/>
              </a:ext>
            </a:extLst>
          </p:cNvPr>
          <p:cNvPicPr>
            <a:picLocks noChangeAspect="1"/>
          </p:cNvPicPr>
          <p:nvPr/>
        </p:nvPicPr>
        <p:blipFill>
          <a:blip r:embed="rId3"/>
          <a:stretch>
            <a:fillRect/>
          </a:stretch>
        </p:blipFill>
        <p:spPr>
          <a:xfrm>
            <a:off x="774879" y="1560761"/>
            <a:ext cx="10631509" cy="294228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59403"/>
            <a:ext cx="10207440" cy="46797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1"/>
                </a:solidFill>
                <a:latin typeface="Abadi"/>
              </a:rPr>
              <a:t>Project background and context</a:t>
            </a:r>
          </a:p>
          <a:p>
            <a:pPr marL="0" indent="0">
              <a:spcBef>
                <a:spcPts val="1400"/>
              </a:spcBef>
              <a:buNone/>
            </a:pPr>
            <a:r>
              <a:rPr lang="en-US" sz="2200" dirty="0">
                <a:solidFill>
                  <a:schemeClr val="tx1"/>
                </a:solidFill>
                <a:latin typeface="IBM Plex Mono Text"/>
              </a:rPr>
              <a:t>- </a:t>
            </a:r>
            <a:r>
              <a:rPr lang="en-US" sz="1800" dirty="0">
                <a:solidFill>
                  <a:schemeClr val="tx1"/>
                </a:solidFill>
                <a:latin typeface="IBM Plex Mono Text"/>
              </a:rPr>
              <a:t>Space X advertises Falcon 9 rocket launches on its website with a cost of 62 million dollars; other providers cost upward of 165 million dollars each, and much of the savings is because Space X can reuse the first stage. In this project, we will be to determine the price of each launch which depends on whether the first stage would land successfully to be reused. Using machine learning models and public data on Falcon 9, we will predict if SpaceX will reuse the first stage.</a:t>
            </a:r>
            <a:endParaRPr lang="en-US" sz="1800" dirty="0">
              <a:solidFill>
                <a:schemeClr val="tx1"/>
              </a:solidFill>
            </a:endParaRPr>
          </a:p>
          <a:p>
            <a:pPr marL="0" indent="0">
              <a:spcBef>
                <a:spcPts val="1400"/>
              </a:spcBef>
              <a:buNone/>
            </a:pPr>
            <a:endParaRPr lang="en-US" sz="1800" dirty="0">
              <a:solidFill>
                <a:schemeClr val="tx1"/>
              </a:solidFill>
              <a:latin typeface="IBM Plex Mono Text"/>
            </a:endParaRPr>
          </a:p>
          <a:p>
            <a:pPr>
              <a:spcBef>
                <a:spcPts val="1400"/>
              </a:spcBef>
            </a:pPr>
            <a:r>
              <a:rPr lang="en-US" sz="2200" dirty="0">
                <a:solidFill>
                  <a:schemeClr val="accent1"/>
                </a:solidFill>
                <a:latin typeface="Abadi"/>
              </a:rPr>
              <a:t>Problems you want to find answers</a:t>
            </a:r>
            <a:endParaRPr lang="en-US" sz="2200" dirty="0">
              <a:solidFill>
                <a:srgbClr val="4472C4"/>
              </a:solidFill>
              <a:latin typeface="Abadi"/>
            </a:endParaRPr>
          </a:p>
          <a:p>
            <a:pPr marL="285750" lvl="1" indent="-285750">
              <a:buFont typeface="Courier New"/>
              <a:buChar char="o"/>
            </a:pPr>
            <a:r>
              <a:rPr lang="en-US" sz="1800" dirty="0">
                <a:solidFill>
                  <a:schemeClr val="tx1"/>
                </a:solidFill>
                <a:latin typeface="IBM Plex Mono Text"/>
              </a:rPr>
              <a:t>What are the main factors that determine if the rocket will land successfully?</a:t>
            </a:r>
            <a:endParaRPr lang="en-US" sz="1800">
              <a:solidFill>
                <a:schemeClr val="tx1"/>
              </a:solidFill>
              <a:latin typeface="Abadi" panose="020B0604020104020204" pitchFamily="34" charset="0"/>
            </a:endParaRPr>
          </a:p>
          <a:p>
            <a:pPr marL="285750" lvl="1" indent="-285750">
              <a:buFont typeface="Courier New"/>
              <a:buChar char="o"/>
            </a:pPr>
            <a:r>
              <a:rPr lang="en-US" sz="1800" dirty="0">
                <a:solidFill>
                  <a:schemeClr val="tx1"/>
                </a:solidFill>
                <a:latin typeface="IBM Plex Mono Text"/>
              </a:rPr>
              <a:t>What are the effects of each relationship of the rocket variables on the success or failure of a landing?</a:t>
            </a:r>
            <a:endParaRPr lang="en-US">
              <a:solidFill>
                <a:schemeClr val="tx1"/>
              </a:solidFill>
            </a:endParaRPr>
          </a:p>
          <a:p>
            <a:pPr marL="285750" lvl="2" indent="-285750">
              <a:buFont typeface="Courier New"/>
              <a:buChar char="o"/>
            </a:pPr>
            <a:r>
              <a:rPr lang="en-US" sz="1800" dirty="0">
                <a:solidFill>
                  <a:schemeClr val="tx1"/>
                </a:solidFill>
                <a:latin typeface="IBM Plex Mono Text"/>
              </a:rPr>
              <a:t>What operating conditions need to be in place to achieve the best landing success rate?</a:t>
            </a:r>
            <a:endParaRPr lang="en-US" sz="1800" dirty="0">
              <a:solidFill>
                <a:schemeClr val="tx1"/>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05238" y="5088273"/>
            <a:ext cx="10540851" cy="927705"/>
          </a:xfrm>
          <a:prstGeom prst="rect">
            <a:avLst/>
          </a:prstGeom>
        </p:spPr>
        <p:txBody>
          <a:bodyPr lIns="91440" tIns="45720" rIns="91440" bIns="45720" anchor="t">
            <a:normAutofit/>
          </a:bodyPr>
          <a:lstStyle/>
          <a:p>
            <a:pPr marL="342900" indent="-342900">
              <a:lnSpc>
                <a:spcPct val="100000"/>
              </a:lnSpc>
              <a:spcBef>
                <a:spcPts val="1400"/>
              </a:spcBef>
            </a:pPr>
            <a:r>
              <a:rPr lang="en-US" sz="2200" dirty="0">
                <a:ea typeface="+mn-lt"/>
                <a:cs typeface="+mn-lt"/>
              </a:rPr>
              <a:t>We can see that KSC LC-39A has  76.9% success rate and 23.1% failure rate.</a:t>
            </a:r>
            <a:endParaRPr lang="tr-TR" dirty="0"/>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Pie chart showing the Launch site with the highest launch success ratio</a:t>
            </a:r>
            <a:endParaRPr lang="tr-TR" dirty="0"/>
          </a:p>
        </p:txBody>
      </p:sp>
      <p:pic>
        <p:nvPicPr>
          <p:cNvPr id="2" name="Resim 3">
            <a:extLst>
              <a:ext uri="{FF2B5EF4-FFF2-40B4-BE49-F238E27FC236}">
                <a16:creationId xmlns:a16="http://schemas.microsoft.com/office/drawing/2014/main" id="{551DED57-FBA3-8052-CD5B-46CEE37776F1}"/>
              </a:ext>
            </a:extLst>
          </p:cNvPr>
          <p:cNvPicPr>
            <a:picLocks noChangeAspect="1"/>
          </p:cNvPicPr>
          <p:nvPr/>
        </p:nvPicPr>
        <p:blipFill>
          <a:blip r:embed="rId3"/>
          <a:stretch>
            <a:fillRect/>
          </a:stretch>
        </p:blipFill>
        <p:spPr>
          <a:xfrm>
            <a:off x="774879" y="1496265"/>
            <a:ext cx="10610045" cy="293175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9883" y="5857157"/>
            <a:ext cx="10414662" cy="4351338"/>
          </a:xfrm>
          <a:prstGeom prst="rect">
            <a:avLst/>
          </a:prstGeom>
        </p:spPr>
        <p:txBody>
          <a:bodyPr lIns="91440" tIns="45720" rIns="91440" bIns="45720" anchor="t">
            <a:normAutofit/>
          </a:bodyPr>
          <a:lstStyle/>
          <a:p>
            <a:pPr marL="457200" indent="-457200">
              <a:lnSpc>
                <a:spcPct val="100000"/>
              </a:lnSpc>
              <a:spcBef>
                <a:spcPts val="1400"/>
              </a:spcBef>
            </a:pPr>
            <a:r>
              <a:rPr lang="en-US" sz="2200" dirty="0">
                <a:ea typeface="+mn-lt"/>
                <a:cs typeface="+mn-lt"/>
              </a:rPr>
              <a:t>Low weighted payloads have a better success rate than the heavy weighted payloads.</a:t>
            </a:r>
            <a:endParaRPr lang="en-US" sz="2200" dirty="0">
              <a:cs typeface="Calibri" panose="020F0502020204030204"/>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Scatter plot of Payload vs Launch Outcome for all sites</a:t>
            </a:r>
            <a:endParaRPr lang="tr-TR" dirty="0"/>
          </a:p>
        </p:txBody>
      </p:sp>
      <p:pic>
        <p:nvPicPr>
          <p:cNvPr id="4" name="Resim 5" descr="tablo içeren bir resim&#10;&#10;Açıklama otomatik olarak oluşturuldu">
            <a:extLst>
              <a:ext uri="{FF2B5EF4-FFF2-40B4-BE49-F238E27FC236}">
                <a16:creationId xmlns:a16="http://schemas.microsoft.com/office/drawing/2014/main" id="{7AA8D39D-25CD-2123-07EE-589D189E5641}"/>
              </a:ext>
            </a:extLst>
          </p:cNvPr>
          <p:cNvPicPr>
            <a:picLocks noChangeAspect="1"/>
          </p:cNvPicPr>
          <p:nvPr/>
        </p:nvPicPr>
        <p:blipFill>
          <a:blip r:embed="rId3"/>
          <a:stretch>
            <a:fillRect/>
          </a:stretch>
        </p:blipFill>
        <p:spPr>
          <a:xfrm>
            <a:off x="772448" y="1347042"/>
            <a:ext cx="10686184" cy="2086285"/>
          </a:xfrm>
          <a:prstGeom prst="rect">
            <a:avLst/>
          </a:prstGeom>
        </p:spPr>
      </p:pic>
      <p:pic>
        <p:nvPicPr>
          <p:cNvPr id="6" name="Resim 6" descr="tablo içeren bir resim&#10;&#10;Açıklama otomatik olarak oluşturuldu">
            <a:extLst>
              <a:ext uri="{FF2B5EF4-FFF2-40B4-BE49-F238E27FC236}">
                <a16:creationId xmlns:a16="http://schemas.microsoft.com/office/drawing/2014/main" id="{D8488C75-88B2-0197-0FF4-5A4CB46B1369}"/>
              </a:ext>
            </a:extLst>
          </p:cNvPr>
          <p:cNvPicPr>
            <a:picLocks noChangeAspect="1"/>
          </p:cNvPicPr>
          <p:nvPr/>
        </p:nvPicPr>
        <p:blipFill>
          <a:blip r:embed="rId4"/>
          <a:stretch>
            <a:fillRect/>
          </a:stretch>
        </p:blipFill>
        <p:spPr>
          <a:xfrm>
            <a:off x="772447" y="3518721"/>
            <a:ext cx="10686184" cy="223602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5" name="Resim 5" descr="metin içeren bir resim&#10;&#10;Açıklama otomatik olarak oluşturuldu">
            <a:extLst>
              <a:ext uri="{FF2B5EF4-FFF2-40B4-BE49-F238E27FC236}">
                <a16:creationId xmlns:a16="http://schemas.microsoft.com/office/drawing/2014/main" id="{562A0E0B-B263-3310-A2F4-52113F50DFD6}"/>
              </a:ext>
            </a:extLst>
          </p:cNvPr>
          <p:cNvPicPr>
            <a:picLocks noChangeAspect="1"/>
          </p:cNvPicPr>
          <p:nvPr/>
        </p:nvPicPr>
        <p:blipFill>
          <a:blip r:embed="rId3"/>
          <a:stretch>
            <a:fillRect/>
          </a:stretch>
        </p:blipFill>
        <p:spPr>
          <a:xfrm>
            <a:off x="678287" y="1524942"/>
            <a:ext cx="9214834" cy="2627553"/>
          </a:xfrm>
          <a:prstGeom prst="rect">
            <a:avLst/>
          </a:prstGeom>
        </p:spPr>
      </p:pic>
      <p:sp>
        <p:nvSpPr>
          <p:cNvPr id="7" name="Content Placeholder 4">
            <a:extLst>
              <a:ext uri="{FF2B5EF4-FFF2-40B4-BE49-F238E27FC236}">
                <a16:creationId xmlns:a16="http://schemas.microsoft.com/office/drawing/2014/main" id="{F77F521C-7CF4-DE8D-9F97-5857A850799D}"/>
              </a:ext>
            </a:extLst>
          </p:cNvPr>
          <p:cNvSpPr txBox="1">
            <a:spLocks/>
          </p:cNvSpPr>
          <p:nvPr/>
        </p:nvSpPr>
        <p:spPr>
          <a:xfrm>
            <a:off x="768594" y="4957981"/>
            <a:ext cx="9477960" cy="381158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ea typeface="+mn-lt"/>
                <a:cs typeface="+mn-lt"/>
              </a:rPr>
              <a:t>For accuracy test, all methods performed similar. We could get more test data to decide between them. But the decision tree classifier is the model with the highest classification accuracy</a:t>
            </a:r>
          </a:p>
          <a:p>
            <a:pPr>
              <a:lnSpc>
                <a:spcPct val="100000"/>
              </a:lnSpc>
              <a:spcBef>
                <a:spcPts val="1400"/>
              </a:spcBef>
            </a:pPr>
            <a:endParaRPr lang="en-US" sz="2200" dirty="0">
              <a:cs typeface="Calibri"/>
            </a:endParaRPr>
          </a:p>
        </p:txBody>
      </p:sp>
      <p:pic>
        <p:nvPicPr>
          <p:cNvPr id="3" name="Resim 4" descr="tablo içeren bir resim&#10;&#10;Açıklama otomatik olarak oluşturuldu">
            <a:extLst>
              <a:ext uri="{FF2B5EF4-FFF2-40B4-BE49-F238E27FC236}">
                <a16:creationId xmlns:a16="http://schemas.microsoft.com/office/drawing/2014/main" id="{62BB0459-5EC1-75C8-3550-2E2A250CCF53}"/>
              </a:ext>
            </a:extLst>
          </p:cNvPr>
          <p:cNvPicPr>
            <a:picLocks noChangeAspect="1"/>
          </p:cNvPicPr>
          <p:nvPr/>
        </p:nvPicPr>
        <p:blipFill>
          <a:blip r:embed="rId4"/>
          <a:stretch>
            <a:fillRect/>
          </a:stretch>
        </p:blipFill>
        <p:spPr>
          <a:xfrm>
            <a:off x="7310907" y="2735573"/>
            <a:ext cx="3977425" cy="204153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062968" y="1585175"/>
            <a:ext cx="6816327" cy="3811588"/>
          </a:xfrm>
          <a:prstGeom prst="rect">
            <a:avLst/>
          </a:prstGeom>
        </p:spPr>
        <p:txBody>
          <a:bodyPr lIns="91440" tIns="45720" rIns="91440" bIns="45720" anchor="t">
            <a:normAutofit/>
          </a:bodyPr>
          <a:lstStyle/>
          <a:p>
            <a:pPr marL="342900" indent="-342900">
              <a:lnSpc>
                <a:spcPct val="100000"/>
              </a:lnSpc>
              <a:spcBef>
                <a:spcPts val="1400"/>
              </a:spcBef>
            </a:pPr>
            <a:r>
              <a:rPr lang="en-US" sz="2200" dirty="0">
                <a:ea typeface="+mn-lt"/>
                <a:cs typeface="+mn-lt"/>
              </a:rPr>
              <a:t>This is the confusion matrix for the decision tree classifier but the confusion matrices for all methods were identical .</a:t>
            </a:r>
            <a:endParaRPr lang="tr-TR" dirty="0">
              <a:ea typeface="+mn-lt"/>
              <a:cs typeface="+mn-lt"/>
            </a:endParaRPr>
          </a:p>
          <a:p>
            <a:pPr marL="342900" indent="-342900">
              <a:lnSpc>
                <a:spcPct val="100000"/>
              </a:lnSpc>
              <a:spcBef>
                <a:spcPts val="1400"/>
              </a:spcBef>
            </a:pPr>
            <a:r>
              <a:rPr lang="en-US" sz="2200" dirty="0">
                <a:ea typeface="+mn-lt"/>
                <a:cs typeface="+mn-lt"/>
              </a:rPr>
              <a:t> The main problem of these models are false positives (unsuccessful landing marked as successful landing).</a:t>
            </a:r>
            <a:endParaRPr lang="tr-TR" dirty="0">
              <a:cs typeface="Calibri"/>
            </a:endParaRPr>
          </a:p>
          <a:p>
            <a:pPr>
              <a:lnSpc>
                <a:spcPct val="100000"/>
              </a:lnSpc>
              <a:spcBef>
                <a:spcPts val="1400"/>
              </a:spcBef>
            </a:pPr>
            <a:endParaRPr lang="en-US" sz="2200" dirty="0">
              <a:solidFill>
                <a:srgbClr val="292929"/>
              </a:solidFill>
              <a:latin typeface="Abadi" panose="020B0604020104020204" pitchFamily="34" charset="0"/>
              <a:ea typeface="+mn-lt"/>
              <a:cs typeface="+mn-lt"/>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Resim 2">
            <a:extLst>
              <a:ext uri="{FF2B5EF4-FFF2-40B4-BE49-F238E27FC236}">
                <a16:creationId xmlns:a16="http://schemas.microsoft.com/office/drawing/2014/main" id="{17DE2A42-963F-C2E5-89E7-BCD3C2703D75}"/>
              </a:ext>
            </a:extLst>
          </p:cNvPr>
          <p:cNvPicPr>
            <a:picLocks noChangeAspect="1"/>
          </p:cNvPicPr>
          <p:nvPr/>
        </p:nvPicPr>
        <p:blipFill>
          <a:blip r:embed="rId3"/>
          <a:stretch>
            <a:fillRect/>
          </a:stretch>
        </p:blipFill>
        <p:spPr>
          <a:xfrm>
            <a:off x="882203" y="1918892"/>
            <a:ext cx="3859369" cy="325632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83236" cy="4362070"/>
          </a:xfrm>
          <a:prstGeom prst="rect">
            <a:avLst/>
          </a:prstGeom>
        </p:spPr>
        <p:txBody>
          <a:bodyPr lIns="91440" tIns="45720" rIns="91440" bIns="45720" anchor="t">
            <a:normAutofit/>
          </a:bodyPr>
          <a:lstStyle/>
          <a:p>
            <a:pPr>
              <a:buNone/>
            </a:pPr>
            <a:endParaRPr lang="en-US" sz="2200" dirty="0">
              <a:cs typeface="Calibri"/>
            </a:endParaRPr>
          </a:p>
          <a:p>
            <a:pPr marL="285750" indent="-285750">
              <a:buFont typeface="Arial"/>
              <a:buChar char="•"/>
            </a:pPr>
            <a:r>
              <a:rPr lang="en-US" sz="2200" dirty="0">
                <a:ea typeface="+mn-lt"/>
                <a:cs typeface="+mn-lt"/>
              </a:rPr>
              <a:t>The larger the flight amount at a launch site, the greater the success rate at a launch site.</a:t>
            </a:r>
            <a:endParaRPr lang="en-US" sz="2200" dirty="0">
              <a:cs typeface="Calibri"/>
            </a:endParaRPr>
          </a:p>
          <a:p>
            <a:pPr marL="285750" indent="-285750">
              <a:buFont typeface="Arial,Sans-Serif"/>
              <a:buChar char="•"/>
            </a:pPr>
            <a:r>
              <a:rPr lang="en-CA" sz="2200" dirty="0">
                <a:ea typeface="+mn-lt"/>
                <a:cs typeface="+mn-lt"/>
              </a:rPr>
              <a:t>Depending on the launch site, a heavier payload may consideration for a successful landing. </a:t>
            </a:r>
            <a:endParaRPr lang="en-US" sz="2200" dirty="0">
              <a:ea typeface="+mn-lt"/>
              <a:cs typeface="+mn-lt"/>
            </a:endParaRPr>
          </a:p>
          <a:p>
            <a:pPr marL="285750" indent="-285750">
              <a:buFont typeface="Arial"/>
              <a:buChar char="•"/>
            </a:pPr>
            <a:r>
              <a:rPr lang="en-US" sz="2200" dirty="0">
                <a:ea typeface="+mn-lt"/>
                <a:cs typeface="+mn-lt"/>
              </a:rPr>
              <a:t>Orbits ES-L1, GEO, HEO, SSO, VLEO had the most success rate.</a:t>
            </a:r>
            <a:endParaRPr lang="en-US" sz="2200" dirty="0">
              <a:cs typeface="Calibri" panose="020F0502020204030204"/>
            </a:endParaRPr>
          </a:p>
          <a:p>
            <a:pPr marL="285750" indent="-285750">
              <a:buFont typeface="Arial"/>
              <a:buChar char="•"/>
            </a:pPr>
            <a:r>
              <a:rPr lang="en-US" sz="2200" dirty="0">
                <a:ea typeface="+mn-lt"/>
                <a:cs typeface="+mn-lt"/>
              </a:rPr>
              <a:t>KSC LC-39A had the most successful launches of any sites.</a:t>
            </a:r>
            <a:endParaRPr lang="en-US" sz="2200" dirty="0">
              <a:cs typeface="Calibri"/>
            </a:endParaRPr>
          </a:p>
          <a:p>
            <a:pPr marL="285750" indent="-285750">
              <a:buFont typeface="Arial,Sans-Serif"/>
              <a:buChar char="•"/>
            </a:pPr>
            <a:r>
              <a:rPr lang="en-US" sz="2200" dirty="0">
                <a:ea typeface="+mn-lt"/>
                <a:cs typeface="+mn-lt"/>
              </a:rPr>
              <a:t>Since 2013, we can see an increase in the Space X Rocket success rate.</a:t>
            </a:r>
            <a:endParaRPr lang="tr-TR" sz="2200" dirty="0">
              <a:ea typeface="+mn-lt"/>
              <a:cs typeface="+mn-lt"/>
            </a:endParaRPr>
          </a:p>
          <a:p>
            <a:pPr marL="285750" indent="-285750">
              <a:buFont typeface="Arial"/>
              <a:buChar char="•"/>
            </a:pPr>
            <a:r>
              <a:rPr lang="en-US" sz="2200" dirty="0">
                <a:ea typeface="+mn-lt"/>
                <a:cs typeface="+mn-lt"/>
              </a:rPr>
              <a:t>All methods performed similar but the decision tree classifier is the best machine learning algorithm for this task.</a:t>
            </a:r>
            <a:endParaRPr lang="en-US">
              <a:cs typeface="Calibri" panose="020F0502020204030204"/>
            </a:endParaRPr>
          </a:p>
          <a:p>
            <a:pPr marL="0" indent="0">
              <a:buNone/>
            </a:pPr>
            <a:endParaRPr lang="en-US" sz="2200" dirty="0">
              <a:cs typeface="Calibri"/>
            </a:endParaRPr>
          </a:p>
          <a:p>
            <a:pPr marL="0" indent="0">
              <a:buNone/>
            </a:pPr>
            <a:endParaRPr lang="en-US" sz="2200" dirty="0">
              <a:solidFill>
                <a:srgbClr val="000000"/>
              </a:solidFill>
              <a:latin typeface="Calibri"/>
              <a:cs typeface="Calibr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53808"/>
            <a:ext cx="10104817" cy="5338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457200" lvl="1" indent="0">
              <a:lnSpc>
                <a:spcPct val="120000"/>
              </a:lnSpc>
              <a:spcBef>
                <a:spcPts val="1400"/>
              </a:spcBef>
              <a:buNone/>
            </a:pPr>
            <a:r>
              <a:rPr lang="en-US" sz="7600" dirty="0">
                <a:latin typeface="IBM Plex Mono Text"/>
              </a:rPr>
              <a:t>• SpaceX REST API</a:t>
            </a:r>
            <a:br>
              <a:rPr lang="en-US" sz="7600" dirty="0">
                <a:latin typeface="IBM Plex Mono Text"/>
              </a:rPr>
            </a:br>
            <a:r>
              <a:rPr lang="en-US" sz="7600" dirty="0">
                <a:latin typeface="IBM Plex Mono Text"/>
              </a:rPr>
              <a:t>• Web Scrapping from Wikipedia</a:t>
            </a:r>
            <a:endParaRPr lang="en-US" dirty="0"/>
          </a:p>
          <a:p>
            <a:pPr>
              <a:lnSpc>
                <a:spcPct val="120000"/>
              </a:lnSpc>
              <a:spcBef>
                <a:spcPts val="1400"/>
              </a:spcBef>
            </a:pPr>
            <a:r>
              <a:rPr lang="en-US" sz="8800" dirty="0">
                <a:solidFill>
                  <a:schemeClr val="accent3">
                    <a:lumMod val="25000"/>
                  </a:schemeClr>
                </a:solidFill>
                <a:latin typeface="Abadi"/>
              </a:rPr>
              <a:t>Perform data wrangling</a:t>
            </a:r>
          </a:p>
          <a:p>
            <a:pPr marL="457200" lvl="1" indent="0">
              <a:lnSpc>
                <a:spcPct val="120000"/>
              </a:lnSpc>
              <a:spcBef>
                <a:spcPts val="1400"/>
              </a:spcBef>
              <a:buNone/>
            </a:pPr>
            <a:r>
              <a:rPr lang="en-US" sz="7600" dirty="0">
                <a:latin typeface="IBM Plex Mono Text"/>
              </a:rPr>
              <a:t>• Dropping unnecessary columns</a:t>
            </a:r>
            <a:br>
              <a:rPr lang="en-US" sz="7600" dirty="0">
                <a:latin typeface="IBM Plex Mono Text"/>
              </a:rPr>
            </a:br>
            <a:r>
              <a:rPr lang="en-US" sz="7600" dirty="0">
                <a:latin typeface="IBM Plex Mono Text"/>
              </a:rPr>
              <a:t>• One Hot Encoding for classification models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4561"/>
            <a:ext cx="10515600" cy="4656138"/>
          </a:xfrm>
          <a:prstGeom prst="rect">
            <a:avLst/>
          </a:prstGeom>
        </p:spPr>
        <p:txBody>
          <a:bodyPr lIns="91440" tIns="45720" rIns="91440" bIns="45720" anchor="t"/>
          <a:lstStyle/>
          <a:p>
            <a:r>
              <a:rPr lang="en-US" sz="2200" dirty="0">
                <a:ea typeface="+mn-lt"/>
                <a:cs typeface="+mn-lt"/>
              </a:rPr>
              <a:t>Data collection was done using get request to the SpaceX API.</a:t>
            </a:r>
            <a:endParaRPr lang="en-US" dirty="0"/>
          </a:p>
          <a:p>
            <a:r>
              <a:rPr lang="en-US" sz="2200" dirty="0">
                <a:ea typeface="+mn-lt"/>
                <a:cs typeface="+mn-lt"/>
              </a:rPr>
              <a:t>Next, we decoded the response content as a Json using .</a:t>
            </a:r>
            <a:r>
              <a:rPr lang="en-US" sz="2200" dirty="0" err="1">
                <a:ea typeface="+mn-lt"/>
                <a:cs typeface="+mn-lt"/>
              </a:rPr>
              <a:t>json</a:t>
            </a:r>
            <a:r>
              <a:rPr lang="en-US" sz="2200" dirty="0">
                <a:ea typeface="+mn-lt"/>
                <a:cs typeface="+mn-lt"/>
              </a:rPr>
              <a:t>() function call and turn it into a pandas </a:t>
            </a:r>
            <a:r>
              <a:rPr lang="en-US" sz="2200" dirty="0" err="1">
                <a:ea typeface="+mn-lt"/>
                <a:cs typeface="+mn-lt"/>
              </a:rPr>
              <a:t>dataframe</a:t>
            </a:r>
            <a:r>
              <a:rPr lang="en-US" sz="2200" dirty="0">
                <a:ea typeface="+mn-lt"/>
                <a:cs typeface="+mn-lt"/>
              </a:rPr>
              <a:t> using .</a:t>
            </a:r>
            <a:r>
              <a:rPr lang="en-US" sz="2200" dirty="0" err="1">
                <a:ea typeface="+mn-lt"/>
                <a:cs typeface="+mn-lt"/>
              </a:rPr>
              <a:t>json_normalize</a:t>
            </a:r>
            <a:r>
              <a:rPr lang="en-US" sz="2200" dirty="0">
                <a:ea typeface="+mn-lt"/>
                <a:cs typeface="+mn-lt"/>
              </a:rPr>
              <a:t>().</a:t>
            </a:r>
            <a:endParaRPr lang="en-US" dirty="0"/>
          </a:p>
          <a:p>
            <a:r>
              <a:rPr lang="en-US" sz="2200" dirty="0">
                <a:ea typeface="+mn-lt"/>
                <a:cs typeface="+mn-lt"/>
              </a:rPr>
              <a:t>We then cleaned the data, checked for missing values and fill in missing values where necessary.</a:t>
            </a:r>
            <a:endParaRPr lang="en-US" dirty="0"/>
          </a:p>
          <a:p>
            <a:endParaRPr lang="en-US" sz="2200" dirty="0">
              <a:ea typeface="+mn-lt"/>
              <a:cs typeface="+mn-lt"/>
            </a:endParaRPr>
          </a:p>
          <a:p>
            <a:endParaRPr lang="en-US" sz="2200" dirty="0">
              <a:ea typeface="+mn-lt"/>
              <a:cs typeface="+mn-lt"/>
            </a:endParaRPr>
          </a:p>
          <a:p>
            <a:endParaRPr lang="en-US" sz="2200" dirty="0">
              <a:ea typeface="+mn-lt"/>
              <a:cs typeface="+mn-lt"/>
            </a:endParaRPr>
          </a:p>
          <a:p>
            <a:endParaRPr lang="en-US" sz="2200" dirty="0">
              <a:ea typeface="+mn-lt"/>
              <a:cs typeface="+mn-lt"/>
            </a:endParaRPr>
          </a:p>
          <a:p>
            <a:r>
              <a:rPr lang="en-US" sz="2200" dirty="0">
                <a:ea typeface="+mn-lt"/>
                <a:cs typeface="+mn-lt"/>
              </a:rPr>
              <a:t>In addition, we performed web scraping from Wikipedia for Falcon 9 launch records with </a:t>
            </a:r>
            <a:r>
              <a:rPr lang="en-US" sz="2200" dirty="0" err="1">
                <a:ea typeface="+mn-lt"/>
                <a:cs typeface="+mn-lt"/>
              </a:rPr>
              <a:t>BeautifulSoup</a:t>
            </a:r>
            <a:r>
              <a:rPr lang="en-US" sz="2200" dirty="0">
                <a:ea typeface="+mn-lt"/>
                <a:cs typeface="+mn-lt"/>
              </a:rPr>
              <a:t>. </a:t>
            </a:r>
            <a:endParaRPr lang="en-US"/>
          </a:p>
          <a:p>
            <a:pPr>
              <a:lnSpc>
                <a:spcPct val="100000"/>
              </a:lnSpc>
              <a:spcBef>
                <a:spcPts val="1400"/>
              </a:spcBef>
            </a:pPr>
            <a:r>
              <a:rPr lang="en-US" sz="2200" dirty="0">
                <a:ea typeface="+mn-lt"/>
                <a:cs typeface="+mn-lt"/>
              </a:rPr>
              <a:t>The objective was to extract the launch records as HTML table, parse the table and convert it to a pandas </a:t>
            </a:r>
            <a:r>
              <a:rPr lang="en-US" sz="2200" dirty="0" err="1">
                <a:ea typeface="+mn-lt"/>
                <a:cs typeface="+mn-lt"/>
              </a:rPr>
              <a:t>dataframe</a:t>
            </a:r>
            <a:r>
              <a:rPr lang="en-US" sz="2200" dirty="0">
                <a:ea typeface="+mn-lt"/>
                <a:cs typeface="+mn-lt"/>
              </a:rPr>
              <a:t> for future analysis.</a:t>
            </a:r>
            <a:endParaRPr lang="en-US" dirty="0"/>
          </a:p>
          <a:p>
            <a:pPr marL="0" indent="0">
              <a:buNone/>
            </a:pPr>
            <a:endParaRPr lang="en-U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yagram 2">
            <a:extLst>
              <a:ext uri="{FF2B5EF4-FFF2-40B4-BE49-F238E27FC236}">
                <a16:creationId xmlns:a16="http://schemas.microsoft.com/office/drawing/2014/main" id="{73A8C805-3F9A-C1DC-DDF9-2F8079BF27C7}"/>
              </a:ext>
            </a:extLst>
          </p:cNvPr>
          <p:cNvGraphicFramePr/>
          <p:nvPr>
            <p:extLst>
              <p:ext uri="{D42A27DB-BD31-4B8C-83A1-F6EECF244321}">
                <p14:modId xmlns:p14="http://schemas.microsoft.com/office/powerpoint/2010/main" val="3669329960"/>
              </p:ext>
            </p:extLst>
          </p:nvPr>
        </p:nvGraphicFramePr>
        <p:xfrm>
          <a:off x="1078302" y="2060275"/>
          <a:ext cx="9891622"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15671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3466486" cy="4236657"/>
          </a:xfrm>
          <a:prstGeom prst="rect">
            <a:avLst/>
          </a:prstGeom>
        </p:spPr>
        <p:txBody>
          <a:bodyPr vert="horz" lIns="91440" tIns="45720" rIns="91440" bIns="45720" rtlCol="0" anchor="t">
            <a:normAutofit/>
          </a:bodyPr>
          <a:lstStyle/>
          <a:p>
            <a:pPr marL="342900" indent="-342900">
              <a:lnSpc>
                <a:spcPct val="100000"/>
              </a:lnSpc>
              <a:spcBef>
                <a:spcPts val="1400"/>
              </a:spcBef>
            </a:pPr>
            <a:r>
              <a:rPr lang="en-US" sz="2200" dirty="0">
                <a:ea typeface="+mn-lt"/>
                <a:cs typeface="+mn-lt"/>
              </a:rPr>
              <a:t>We used the get request to the SpaceX API to collect data, clean the requested data and did some basic data wrangling and formatting.</a:t>
            </a:r>
            <a:endParaRPr lang="tr-TR" dirty="0"/>
          </a:p>
          <a:p>
            <a:endParaRPr lang="en-US">
              <a:solidFill>
                <a:srgbClr val="000000"/>
              </a:solidFill>
              <a:latin typeface="Calibri" panose="020F0502020204030204"/>
              <a:cs typeface="Calibri" panose="020F0502020204030204"/>
            </a:endParaRPr>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Metin kutusu 1">
            <a:extLst>
              <a:ext uri="{FF2B5EF4-FFF2-40B4-BE49-F238E27FC236}">
                <a16:creationId xmlns:a16="http://schemas.microsoft.com/office/drawing/2014/main" id="{0A2ED301-4181-96D9-3E7F-02E13957E7FE}"/>
              </a:ext>
            </a:extLst>
          </p:cNvPr>
          <p:cNvSpPr txBox="1"/>
          <p:nvPr/>
        </p:nvSpPr>
        <p:spPr>
          <a:xfrm>
            <a:off x="1143000" y="6223000"/>
            <a:ext cx="2616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hlinkClick r:id="rId3"/>
              </a:rPr>
              <a:t>Code link</a:t>
            </a:r>
          </a:p>
        </p:txBody>
      </p:sp>
      <p:grpSp>
        <p:nvGrpSpPr>
          <p:cNvPr id="11" name="Grup 10">
            <a:extLst>
              <a:ext uri="{FF2B5EF4-FFF2-40B4-BE49-F238E27FC236}">
                <a16:creationId xmlns:a16="http://schemas.microsoft.com/office/drawing/2014/main" id="{33EDCCA4-CD19-C7BD-7386-CA47D2521727}"/>
              </a:ext>
            </a:extLst>
          </p:cNvPr>
          <p:cNvGrpSpPr/>
          <p:nvPr/>
        </p:nvGrpSpPr>
        <p:grpSpPr>
          <a:xfrm>
            <a:off x="4380520" y="1545100"/>
            <a:ext cx="7039781" cy="4866419"/>
            <a:chOff x="3758041" y="1545100"/>
            <a:chExt cx="7662260" cy="4887883"/>
          </a:xfrm>
        </p:grpSpPr>
        <p:pic>
          <p:nvPicPr>
            <p:cNvPr id="7" name="Resim 7" descr="metin içeren bir resim&#10;&#10;Açıklama otomatik olarak oluşturuldu">
              <a:extLst>
                <a:ext uri="{FF2B5EF4-FFF2-40B4-BE49-F238E27FC236}">
                  <a16:creationId xmlns:a16="http://schemas.microsoft.com/office/drawing/2014/main" id="{C3318812-ACBD-DB4B-5B9B-353C6864BB79}"/>
                </a:ext>
              </a:extLst>
            </p:cNvPr>
            <p:cNvPicPr>
              <a:picLocks noChangeAspect="1"/>
            </p:cNvPicPr>
            <p:nvPr/>
          </p:nvPicPr>
          <p:blipFill>
            <a:blip r:embed="rId4"/>
            <a:stretch>
              <a:fillRect/>
            </a:stretch>
          </p:blipFill>
          <p:spPr>
            <a:xfrm>
              <a:off x="3758041" y="4938183"/>
              <a:ext cx="7662259" cy="1494800"/>
            </a:xfrm>
            <a:prstGeom prst="rect">
              <a:avLst/>
            </a:prstGeom>
          </p:spPr>
        </p:pic>
        <p:pic>
          <p:nvPicPr>
            <p:cNvPr id="8" name="Resim 8" descr="metin içeren bir resim&#10;&#10;Açıklama otomatik olarak oluşturuldu">
              <a:extLst>
                <a:ext uri="{FF2B5EF4-FFF2-40B4-BE49-F238E27FC236}">
                  <a16:creationId xmlns:a16="http://schemas.microsoft.com/office/drawing/2014/main" id="{8B8472EA-6EEF-ABF2-E85D-959EFC75117B}"/>
                </a:ext>
              </a:extLst>
            </p:cNvPr>
            <p:cNvPicPr>
              <a:picLocks noChangeAspect="1"/>
            </p:cNvPicPr>
            <p:nvPr/>
          </p:nvPicPr>
          <p:blipFill>
            <a:blip r:embed="rId5"/>
            <a:stretch>
              <a:fillRect/>
            </a:stretch>
          </p:blipFill>
          <p:spPr>
            <a:xfrm>
              <a:off x="3758043" y="1545100"/>
              <a:ext cx="7662258" cy="2253377"/>
            </a:xfrm>
            <a:prstGeom prst="rect">
              <a:avLst/>
            </a:prstGeom>
          </p:spPr>
        </p:pic>
        <p:pic>
          <p:nvPicPr>
            <p:cNvPr id="9" name="Resim 9" descr="metin içeren bir resim&#10;&#10;Açıklama otomatik olarak oluşturuldu">
              <a:extLst>
                <a:ext uri="{FF2B5EF4-FFF2-40B4-BE49-F238E27FC236}">
                  <a16:creationId xmlns:a16="http://schemas.microsoft.com/office/drawing/2014/main" id="{44B01B33-6134-F948-7EC2-3D6242261817}"/>
                </a:ext>
              </a:extLst>
            </p:cNvPr>
            <p:cNvPicPr>
              <a:picLocks noChangeAspect="1"/>
            </p:cNvPicPr>
            <p:nvPr/>
          </p:nvPicPr>
          <p:blipFill>
            <a:blip r:embed="rId6"/>
            <a:stretch>
              <a:fillRect/>
            </a:stretch>
          </p:blipFill>
          <p:spPr>
            <a:xfrm>
              <a:off x="3758042" y="3805361"/>
              <a:ext cx="7662259" cy="1121499"/>
            </a:xfrm>
            <a:prstGeom prst="rect">
              <a:avLst/>
            </a:prstGeom>
          </p:spPr>
        </p:pic>
      </p:gr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alibri"/>
                <a:cs typeface="Calibri"/>
              </a:rPr>
              <a:t>We </a:t>
            </a:r>
            <a:r>
              <a:rPr lang="en-US" sz="2200" dirty="0">
                <a:ea typeface="+mn-lt"/>
                <a:cs typeface="+mn-lt"/>
              </a:rPr>
              <a:t>scraped</a:t>
            </a:r>
            <a:r>
              <a:rPr lang="en-US" sz="2200" dirty="0">
                <a:solidFill>
                  <a:schemeClr val="accent3">
                    <a:lumMod val="25000"/>
                  </a:schemeClr>
                </a:solidFill>
                <a:latin typeface="Calibri"/>
                <a:cs typeface="Calibri"/>
              </a:rPr>
              <a:t> Falcon 9 launch data from Wikipedia with </a:t>
            </a:r>
            <a:r>
              <a:rPr lang="en-US" sz="2200" dirty="0" err="1">
                <a:solidFill>
                  <a:schemeClr val="accent3">
                    <a:lumMod val="25000"/>
                  </a:schemeClr>
                </a:solidFill>
                <a:latin typeface="Calibri"/>
                <a:cs typeface="Calibri"/>
              </a:rPr>
              <a:t>BeautifulSoup</a:t>
            </a:r>
            <a:r>
              <a:rPr lang="en-US" sz="2200" dirty="0">
                <a:solidFill>
                  <a:schemeClr val="accent3">
                    <a:lumMod val="25000"/>
                  </a:schemeClr>
                </a:solidFill>
                <a:latin typeface="Calibri"/>
                <a:cs typeface="Calibri"/>
              </a:rPr>
              <a:t>.</a:t>
            </a:r>
          </a:p>
          <a:p>
            <a:pPr>
              <a:lnSpc>
                <a:spcPct val="100000"/>
              </a:lnSpc>
              <a:spcBef>
                <a:spcPts val="1400"/>
              </a:spcBef>
            </a:pPr>
            <a:r>
              <a:rPr lang="en-US" sz="2200" dirty="0">
                <a:solidFill>
                  <a:srgbClr val="292929"/>
                </a:solidFill>
                <a:latin typeface="Calibri"/>
                <a:cs typeface="Calibri"/>
              </a:rPr>
              <a:t>We parsed the table and converted it into pandas </a:t>
            </a:r>
            <a:r>
              <a:rPr lang="en-US" sz="2200" dirty="0" err="1">
                <a:solidFill>
                  <a:srgbClr val="292929"/>
                </a:solidFill>
                <a:latin typeface="Calibri"/>
                <a:cs typeface="Calibri"/>
              </a:rPr>
              <a:t>dataframe</a:t>
            </a:r>
            <a:r>
              <a:rPr lang="en-US" sz="2200" dirty="0">
                <a:solidFill>
                  <a:srgbClr val="292929"/>
                </a:solidFill>
                <a:latin typeface="Calibri"/>
                <a:cs typeface="Calibri"/>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pSp>
        <p:nvGrpSpPr>
          <p:cNvPr id="10" name="Grup 9">
            <a:extLst>
              <a:ext uri="{FF2B5EF4-FFF2-40B4-BE49-F238E27FC236}">
                <a16:creationId xmlns:a16="http://schemas.microsoft.com/office/drawing/2014/main" id="{F0213656-EE69-BE52-240C-648E7E8FE8BB}"/>
              </a:ext>
            </a:extLst>
          </p:cNvPr>
          <p:cNvGrpSpPr/>
          <p:nvPr/>
        </p:nvGrpSpPr>
        <p:grpSpPr>
          <a:xfrm>
            <a:off x="4702935" y="1406686"/>
            <a:ext cx="6639417" cy="4881760"/>
            <a:chOff x="485104" y="816404"/>
            <a:chExt cx="6102797" cy="5643760"/>
          </a:xfrm>
        </p:grpSpPr>
        <p:pic>
          <p:nvPicPr>
            <p:cNvPr id="5" name="Resim 6" descr="metin içeren bir resim&#10;&#10;Açıklama otomatik olarak oluşturuldu">
              <a:extLst>
                <a:ext uri="{FF2B5EF4-FFF2-40B4-BE49-F238E27FC236}">
                  <a16:creationId xmlns:a16="http://schemas.microsoft.com/office/drawing/2014/main" id="{A3E07FE9-B9D4-D386-0AA0-6D2E87D4CDB3}"/>
                </a:ext>
              </a:extLst>
            </p:cNvPr>
            <p:cNvPicPr>
              <a:picLocks noChangeAspect="1"/>
            </p:cNvPicPr>
            <p:nvPr/>
          </p:nvPicPr>
          <p:blipFill>
            <a:blip r:embed="rId3"/>
            <a:stretch>
              <a:fillRect/>
            </a:stretch>
          </p:blipFill>
          <p:spPr>
            <a:xfrm>
              <a:off x="486177" y="816404"/>
              <a:ext cx="6101724" cy="2874798"/>
            </a:xfrm>
            <a:prstGeom prst="rect">
              <a:avLst/>
            </a:prstGeom>
          </p:spPr>
        </p:pic>
        <p:pic>
          <p:nvPicPr>
            <p:cNvPr id="7" name="Resim 7">
              <a:extLst>
                <a:ext uri="{FF2B5EF4-FFF2-40B4-BE49-F238E27FC236}">
                  <a16:creationId xmlns:a16="http://schemas.microsoft.com/office/drawing/2014/main" id="{4D1534B2-E7D1-F0A3-44EF-2A2F4CEEAF33}"/>
                </a:ext>
              </a:extLst>
            </p:cNvPr>
            <p:cNvPicPr>
              <a:picLocks noChangeAspect="1"/>
            </p:cNvPicPr>
            <p:nvPr/>
          </p:nvPicPr>
          <p:blipFill>
            <a:blip r:embed="rId4"/>
            <a:stretch>
              <a:fillRect/>
            </a:stretch>
          </p:blipFill>
          <p:spPr>
            <a:xfrm>
              <a:off x="485104" y="3694625"/>
              <a:ext cx="6102439" cy="466864"/>
            </a:xfrm>
            <a:prstGeom prst="rect">
              <a:avLst/>
            </a:prstGeom>
          </p:spPr>
        </p:pic>
        <p:pic>
          <p:nvPicPr>
            <p:cNvPr id="8" name="Resim 8" descr="metin içeren bir resim&#10;&#10;Açıklama otomatik olarak oluşturuldu">
              <a:extLst>
                <a:ext uri="{FF2B5EF4-FFF2-40B4-BE49-F238E27FC236}">
                  <a16:creationId xmlns:a16="http://schemas.microsoft.com/office/drawing/2014/main" id="{448A8C0E-1147-84AF-344E-7E444F3C11F7}"/>
                </a:ext>
              </a:extLst>
            </p:cNvPr>
            <p:cNvPicPr>
              <a:picLocks noChangeAspect="1"/>
            </p:cNvPicPr>
            <p:nvPr/>
          </p:nvPicPr>
          <p:blipFill>
            <a:blip r:embed="rId5"/>
            <a:stretch>
              <a:fillRect/>
            </a:stretch>
          </p:blipFill>
          <p:spPr>
            <a:xfrm>
              <a:off x="485104" y="4118020"/>
              <a:ext cx="6102439" cy="1959736"/>
            </a:xfrm>
            <a:prstGeom prst="rect">
              <a:avLst/>
            </a:prstGeom>
          </p:spPr>
        </p:pic>
        <p:pic>
          <p:nvPicPr>
            <p:cNvPr id="9" name="Resim 9">
              <a:extLst>
                <a:ext uri="{FF2B5EF4-FFF2-40B4-BE49-F238E27FC236}">
                  <a16:creationId xmlns:a16="http://schemas.microsoft.com/office/drawing/2014/main" id="{2097322A-EFEE-A9C1-C608-BF74C3A3E784}"/>
                </a:ext>
              </a:extLst>
            </p:cNvPr>
            <p:cNvPicPr>
              <a:picLocks noChangeAspect="1"/>
            </p:cNvPicPr>
            <p:nvPr/>
          </p:nvPicPr>
          <p:blipFill>
            <a:blip r:embed="rId6"/>
            <a:stretch>
              <a:fillRect/>
            </a:stretch>
          </p:blipFill>
          <p:spPr>
            <a:xfrm>
              <a:off x="485104" y="6053808"/>
              <a:ext cx="6102440" cy="406356"/>
            </a:xfrm>
            <a:prstGeom prst="rect">
              <a:avLst/>
            </a:prstGeom>
          </p:spPr>
        </p:pic>
      </p:grpSp>
      <p:sp>
        <p:nvSpPr>
          <p:cNvPr id="13" name="Metin kutusu 12">
            <a:extLst>
              <a:ext uri="{FF2B5EF4-FFF2-40B4-BE49-F238E27FC236}">
                <a16:creationId xmlns:a16="http://schemas.microsoft.com/office/drawing/2014/main" id="{6E782A68-1185-F516-B0B8-24FA51EE0CD9}"/>
              </a:ext>
            </a:extLst>
          </p:cNvPr>
          <p:cNvSpPr txBox="1"/>
          <p:nvPr/>
        </p:nvSpPr>
        <p:spPr>
          <a:xfrm>
            <a:off x="1143000" y="6223000"/>
            <a:ext cx="2616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dirty="0">
                <a:hlinkClick r:id="rId7"/>
              </a:rPr>
              <a:t>Code link</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Geniş ekran</PresentationFormat>
  <Paragraphs>234</Paragraphs>
  <Slides>46</Slides>
  <Notes>3</Notes>
  <HiddenSlides>0</HiddenSlides>
  <MMClips>0</MMClips>
  <ScaleCrop>false</ScaleCrop>
  <HeadingPairs>
    <vt:vector size="4" baseType="variant">
      <vt:variant>
        <vt:lpstr>Tema</vt:lpstr>
      </vt:variant>
      <vt:variant>
        <vt:i4>1</vt:i4>
      </vt:variant>
      <vt:variant>
        <vt:lpstr>Slayt Başlıkları</vt:lpstr>
      </vt:variant>
      <vt:variant>
        <vt:i4>46</vt:i4>
      </vt:variant>
    </vt:vector>
  </HeadingPairs>
  <TitlesOfParts>
    <vt:vector size="47" baseType="lpstr">
      <vt:lpstr>Custom Design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1175</cp:revision>
  <dcterms:created xsi:type="dcterms:W3CDTF">2021-04-29T18:58:34Z</dcterms:created>
  <dcterms:modified xsi:type="dcterms:W3CDTF">2022-11-30T23:13:22Z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